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10" r:id="rId1"/>
  </p:sldMasterIdLst>
  <p:notesMasterIdLst>
    <p:notesMasterId r:id="rId32"/>
  </p:notesMasterIdLst>
  <p:sldIdLst>
    <p:sldId id="2203" r:id="rId2"/>
    <p:sldId id="2257" r:id="rId3"/>
    <p:sldId id="2208" r:id="rId4"/>
    <p:sldId id="2209" r:id="rId5"/>
    <p:sldId id="2282" r:id="rId6"/>
    <p:sldId id="2337" r:id="rId7"/>
    <p:sldId id="2297" r:id="rId8"/>
    <p:sldId id="2339" r:id="rId9"/>
    <p:sldId id="2338" r:id="rId10"/>
    <p:sldId id="2340" r:id="rId11"/>
    <p:sldId id="2341" r:id="rId12"/>
    <p:sldId id="2342" r:id="rId13"/>
    <p:sldId id="2343" r:id="rId14"/>
    <p:sldId id="2344" r:id="rId15"/>
    <p:sldId id="2345" r:id="rId16"/>
    <p:sldId id="2299" r:id="rId17"/>
    <p:sldId id="2346" r:id="rId18"/>
    <p:sldId id="2350" r:id="rId19"/>
    <p:sldId id="2351" r:id="rId20"/>
    <p:sldId id="2352" r:id="rId21"/>
    <p:sldId id="2347" r:id="rId22"/>
    <p:sldId id="2063" r:id="rId23"/>
    <p:sldId id="2104" r:id="rId24"/>
    <p:sldId id="2310" r:id="rId25"/>
    <p:sldId id="2311" r:id="rId26"/>
    <p:sldId id="2312" r:id="rId27"/>
    <p:sldId id="2313" r:id="rId28"/>
    <p:sldId id="2314" r:id="rId29"/>
    <p:sldId id="2315" r:id="rId30"/>
    <p:sldId id="2290" r:id="rId31"/>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204"/>
    <a:srgbClr val="9C866E"/>
    <a:srgbClr val="6E5B4C"/>
    <a:srgbClr val="820000"/>
    <a:srgbClr val="0A0A0A"/>
    <a:srgbClr val="101010"/>
    <a:srgbClr val="0D0D0D"/>
    <a:srgbClr val="000403"/>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7" autoAdjust="0"/>
    <p:restoredTop sz="86350" autoAdjust="0"/>
  </p:normalViewPr>
  <p:slideViewPr>
    <p:cSldViewPr>
      <p:cViewPr varScale="1">
        <p:scale>
          <a:sx n="100" d="100"/>
          <a:sy n="100" d="100"/>
        </p:scale>
        <p:origin x="744" y="72"/>
      </p:cViewPr>
      <p:guideLst>
        <p:guide orient="horz" pos="1620"/>
        <p:guide pos="2880"/>
      </p:guideLst>
    </p:cSldViewPr>
  </p:slideViewPr>
  <p:outlineViewPr>
    <p:cViewPr varScale="1">
      <p:scale>
        <a:sx n="33" d="100"/>
        <a:sy n="33" d="100"/>
      </p:scale>
      <p:origin x="0" y="-8100"/>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dirty="0"/>
          </a:p>
        </p:txBody>
      </p:sp>
    </p:spTree>
    <p:extLst>
      <p:ext uri="{BB962C8B-B14F-4D97-AF65-F5344CB8AC3E}">
        <p14:creationId xmlns:p14="http://schemas.microsoft.com/office/powerpoint/2010/main" val="153614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t>
            </a:r>
            <a:r>
              <a:rPr lang="en-US" sz="1200" kern="1200" dirty="0" err="1" smtClean="0">
                <a:solidFill>
                  <a:srgbClr val="000000"/>
                </a:solidFill>
                <a:effectLst/>
                <a:latin typeface="Times New Roman" pitchFamily="16" charset="0"/>
                <a:ea typeface="+mn-ea"/>
                <a:cs typeface="+mn-cs"/>
              </a:rPr>
              <a:t>Php</a:t>
            </a:r>
            <a:r>
              <a:rPr lang="en-US" sz="1200" kern="1200" dirty="0" smtClean="0">
                <a:solidFill>
                  <a:srgbClr val="000000"/>
                </a:solidFill>
                <a:effectLst/>
                <a:latin typeface="Times New Roman" pitchFamily="16" charset="0"/>
                <a:ea typeface="+mn-ea"/>
                <a:cs typeface="+mn-cs"/>
              </a:rPr>
              <a:t> 4:7 and the peace of God, which surpasses all understanding, will guard your hearts and minds through Christ Jesus. 8 Finally, brethren, whatever things are true, whatever things are noble, whatever things are just, whatever things are pure, whatever things are lovely, whatever things are of good report, if there is any virtue and if there is anything praiseworthy--meditate on these things. and the peace of God, which surpasses all understanding, will guard your hearts and minds through Christ Jesus. </a:t>
            </a:r>
            <a:r>
              <a:rPr lang="en-US" sz="1200" kern="1200" dirty="0" err="1" smtClean="0">
                <a:solidFill>
                  <a:srgbClr val="000000"/>
                </a:solidFill>
                <a:effectLst/>
                <a:latin typeface="Times New Roman" pitchFamily="16" charset="0"/>
                <a:ea typeface="+mn-ea"/>
                <a:cs typeface="+mn-cs"/>
              </a:rPr>
              <a:t>Php</a:t>
            </a:r>
            <a:r>
              <a:rPr lang="en-US" sz="1200" kern="1200" dirty="0" smtClean="0">
                <a:solidFill>
                  <a:srgbClr val="000000"/>
                </a:solidFill>
                <a:effectLst/>
                <a:latin typeface="Times New Roman" pitchFamily="16" charset="0"/>
                <a:ea typeface="+mn-ea"/>
                <a:cs typeface="+mn-cs"/>
              </a:rPr>
              <a:t> 4:9 The things which you learned and received and heard and saw in me, these do, and the God of peace will be with you.</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10</a:t>
            </a:fld>
            <a:endParaRPr lang="en-US"/>
          </a:p>
        </p:txBody>
      </p:sp>
    </p:spTree>
    <p:extLst>
      <p:ext uri="{BB962C8B-B14F-4D97-AF65-F5344CB8AC3E}">
        <p14:creationId xmlns:p14="http://schemas.microsoft.com/office/powerpoint/2010/main" val="381317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Ga 3:28 There is neither Jew nor Greek, there is neither slave nor free, there is neither male nor female; for you are all one in Christ Jesus.</a:t>
            </a:r>
          </a:p>
          <a:p>
            <a:r>
              <a:rPr lang="en-US" sz="1200" kern="1200" dirty="0" smtClean="0">
                <a:solidFill>
                  <a:srgbClr val="000000"/>
                </a:solidFill>
                <a:effectLst/>
                <a:latin typeface="Times New Roman" pitchFamily="16" charset="0"/>
                <a:ea typeface="+mn-ea"/>
                <a:cs typeface="+mn-cs"/>
              </a:rPr>
              <a:t>Jas 2:1 ¶ My brethren, do not hold the faith of our Lord Jesus Christ, the Lord of glory, with partiality.</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11</a:t>
            </a:fld>
            <a:endParaRPr lang="en-US"/>
          </a:p>
        </p:txBody>
      </p:sp>
    </p:spTree>
    <p:extLst>
      <p:ext uri="{BB962C8B-B14F-4D97-AF65-F5344CB8AC3E}">
        <p14:creationId xmlns:p14="http://schemas.microsoft.com/office/powerpoint/2010/main" val="83706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Ac 2:44 Now all who believed were together, and had all things in common,</a:t>
            </a:r>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45 and sold their possessions and goods, and divided them among all, as anyone had need.</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12</a:t>
            </a:fld>
            <a:endParaRPr lang="en-US"/>
          </a:p>
        </p:txBody>
      </p:sp>
    </p:spTree>
    <p:extLst>
      <p:ext uri="{BB962C8B-B14F-4D97-AF65-F5344CB8AC3E}">
        <p14:creationId xmlns:p14="http://schemas.microsoft.com/office/powerpoint/2010/main" val="101095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t>
            </a:r>
            <a:r>
              <a:rPr lang="en-US" sz="1200" kern="1200" dirty="0" err="1" smtClean="0">
                <a:solidFill>
                  <a:srgbClr val="000000"/>
                </a:solidFill>
                <a:effectLst/>
                <a:latin typeface="Times New Roman" pitchFamily="16" charset="0"/>
                <a:ea typeface="+mn-ea"/>
                <a:cs typeface="+mn-cs"/>
              </a:rPr>
              <a:t>Eph</a:t>
            </a:r>
            <a:r>
              <a:rPr lang="en-US" sz="1200" kern="1200" dirty="0" smtClean="0">
                <a:solidFill>
                  <a:srgbClr val="000000"/>
                </a:solidFill>
                <a:effectLst/>
                <a:latin typeface="Times New Roman" pitchFamily="16" charset="0"/>
                <a:ea typeface="+mn-ea"/>
                <a:cs typeface="+mn-cs"/>
              </a:rPr>
              <a:t> 6:1 ¶ Children, obey your parents in the Lord, for this is right. 2 "Honor your father and mother," which is the first commandment with promise: 3 "that it may be well with you and you may live long on the earth.“  4 And you, fathers, do not provoke your children to wrath, but bring them up in the training and admonition of the Lord.</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13</a:t>
            </a:fld>
            <a:endParaRPr lang="en-US"/>
          </a:p>
        </p:txBody>
      </p:sp>
    </p:spTree>
    <p:extLst>
      <p:ext uri="{BB962C8B-B14F-4D97-AF65-F5344CB8AC3E}">
        <p14:creationId xmlns:p14="http://schemas.microsoft.com/office/powerpoint/2010/main" val="320324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14</a:t>
            </a:fld>
            <a:endParaRPr lang="en-US"/>
          </a:p>
        </p:txBody>
      </p:sp>
    </p:spTree>
    <p:extLst>
      <p:ext uri="{BB962C8B-B14F-4D97-AF65-F5344CB8AC3E}">
        <p14:creationId xmlns:p14="http://schemas.microsoft.com/office/powerpoint/2010/main" val="2603778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15</a:t>
            </a:fld>
            <a:endParaRPr lang="en-US"/>
          </a:p>
        </p:txBody>
      </p:sp>
    </p:spTree>
    <p:extLst>
      <p:ext uri="{BB962C8B-B14F-4D97-AF65-F5344CB8AC3E}">
        <p14:creationId xmlns:p14="http://schemas.microsoft.com/office/powerpoint/2010/main" val="2787310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effectLst>
                  <a:glow rad="228600">
                    <a:srgbClr val="000000"/>
                  </a:glow>
                </a:effectLst>
              </a:rPr>
              <a:t>Therefore "Come out from among them And be separate, says the Lord. Do not touch what is unclean, And I will receive you.</a:t>
            </a:r>
            <a:r>
              <a:rPr lang="en-US" sz="1200" dirty="0" smtClean="0">
                <a:effectLst>
                  <a:glow rad="228600">
                    <a:srgbClr val="000000"/>
                  </a:glow>
                </a:effectLst>
              </a:rPr>
              <a:t>“	</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16</a:t>
            </a:fld>
            <a:endParaRPr lang="en-US"/>
          </a:p>
        </p:txBody>
      </p:sp>
    </p:spTree>
    <p:extLst>
      <p:ext uri="{BB962C8B-B14F-4D97-AF65-F5344CB8AC3E}">
        <p14:creationId xmlns:p14="http://schemas.microsoft.com/office/powerpoint/2010/main" val="4453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1Pe 3:15 But sanctify the Lord God in your hearts, and always be ready to give a defense to everyone who asks you a reason for the hope that is in you, with meekness and fear;</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17</a:t>
            </a:fld>
            <a:endParaRPr lang="en-US"/>
          </a:p>
        </p:txBody>
      </p:sp>
    </p:spTree>
    <p:extLst>
      <p:ext uri="{BB962C8B-B14F-4D97-AF65-F5344CB8AC3E}">
        <p14:creationId xmlns:p14="http://schemas.microsoft.com/office/powerpoint/2010/main" val="941724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2Ti 2:23 But avoid foolish and ignorant disputes, knowing that they generate strife. 24 And a servant of the Lord must not quarrel but be gentle to all, able to teach, patient, 25 in humility correcting those who are in opposition, if God perhaps will grant them repentance, so that they may know the truth, 26 and that they may come to their senses and escape the snare of the devil, having been taken captive by him to do his will.</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18</a:t>
            </a:fld>
            <a:endParaRPr lang="en-US"/>
          </a:p>
        </p:txBody>
      </p:sp>
    </p:spTree>
    <p:extLst>
      <p:ext uri="{BB962C8B-B14F-4D97-AF65-F5344CB8AC3E}">
        <p14:creationId xmlns:p14="http://schemas.microsoft.com/office/powerpoint/2010/main" val="3437857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Lu 6:27 ¶ "But I say to you who hear: Love your enemies, do good to those who hate you,</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19</a:t>
            </a:fld>
            <a:endParaRPr lang="en-US"/>
          </a:p>
        </p:txBody>
      </p:sp>
    </p:spTree>
    <p:extLst>
      <p:ext uri="{BB962C8B-B14F-4D97-AF65-F5344CB8AC3E}">
        <p14:creationId xmlns:p14="http://schemas.microsoft.com/office/powerpoint/2010/main" val="395296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2</a:t>
            </a:fld>
            <a:endParaRPr lang="en-US" dirty="0"/>
          </a:p>
        </p:txBody>
      </p:sp>
    </p:spTree>
    <p:extLst>
      <p:ext uri="{BB962C8B-B14F-4D97-AF65-F5344CB8AC3E}">
        <p14:creationId xmlns:p14="http://schemas.microsoft.com/office/powerpoint/2010/main" val="4082050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Col 4:3 meanwhile praying also for us, that God would open to us a door for the word, to speak the mystery of Christ, for which I am also in chains,</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20</a:t>
            </a:fld>
            <a:endParaRPr lang="en-US"/>
          </a:p>
        </p:txBody>
      </p:sp>
    </p:spTree>
    <p:extLst>
      <p:ext uri="{BB962C8B-B14F-4D97-AF65-F5344CB8AC3E}">
        <p14:creationId xmlns:p14="http://schemas.microsoft.com/office/powerpoint/2010/main" val="865218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21</a:t>
            </a:fld>
            <a:endParaRPr lang="en-US"/>
          </a:p>
        </p:txBody>
      </p:sp>
    </p:spTree>
    <p:extLst>
      <p:ext uri="{BB962C8B-B14F-4D97-AF65-F5344CB8AC3E}">
        <p14:creationId xmlns:p14="http://schemas.microsoft.com/office/powerpoint/2010/main" val="1462466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Ac 15:11 "But we believe that we are saved through the grace of the Lord Jesus, in the same way as they also are."</a:t>
            </a: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23</a:t>
            </a:fld>
            <a:endParaRPr lang="en-US"/>
          </a:p>
        </p:txBody>
      </p:sp>
    </p:spTree>
    <p:extLst>
      <p:ext uri="{BB962C8B-B14F-4D97-AF65-F5344CB8AC3E}">
        <p14:creationId xmlns:p14="http://schemas.microsoft.com/office/powerpoint/2010/main" val="4008247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Ac 15:11 "But we believe that we are saved through the grace of the Lord Jesus, in the same way as they also are."</a:t>
            </a: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24</a:t>
            </a:fld>
            <a:endParaRPr lang="en-US"/>
          </a:p>
        </p:txBody>
      </p:sp>
    </p:spTree>
    <p:extLst>
      <p:ext uri="{BB962C8B-B14F-4D97-AF65-F5344CB8AC3E}">
        <p14:creationId xmlns:p14="http://schemas.microsoft.com/office/powerpoint/2010/main" val="2113338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Ac 15:11 "But we believe that we are saved through the grace of the Lord Jesus, in the same way as they also are."</a:t>
            </a: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25</a:t>
            </a:fld>
            <a:endParaRPr lang="en-US"/>
          </a:p>
        </p:txBody>
      </p:sp>
    </p:spTree>
    <p:extLst>
      <p:ext uri="{BB962C8B-B14F-4D97-AF65-F5344CB8AC3E}">
        <p14:creationId xmlns:p14="http://schemas.microsoft.com/office/powerpoint/2010/main" val="987689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Ac 15:11 "But we believe that we are saved through the grace of the Lord Jesus, in the same way as they also are."</a:t>
            </a: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26</a:t>
            </a:fld>
            <a:endParaRPr lang="en-US"/>
          </a:p>
        </p:txBody>
      </p:sp>
    </p:spTree>
    <p:extLst>
      <p:ext uri="{BB962C8B-B14F-4D97-AF65-F5344CB8AC3E}">
        <p14:creationId xmlns:p14="http://schemas.microsoft.com/office/powerpoint/2010/main" val="3041397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Ac 15:11 "But we believe that we are saved through the grace of the Lord Jesus, in the same way as they also are."</a:t>
            </a: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27</a:t>
            </a:fld>
            <a:endParaRPr lang="en-US"/>
          </a:p>
        </p:txBody>
      </p:sp>
    </p:spTree>
    <p:extLst>
      <p:ext uri="{BB962C8B-B14F-4D97-AF65-F5344CB8AC3E}">
        <p14:creationId xmlns:p14="http://schemas.microsoft.com/office/powerpoint/2010/main" val="3798667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Ac 15:11 "But we believe that we are saved through the grace of the Lord Jesus, in the same way as they also are."</a:t>
            </a: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28</a:t>
            </a:fld>
            <a:endParaRPr lang="en-US"/>
          </a:p>
        </p:txBody>
      </p:sp>
    </p:spTree>
    <p:extLst>
      <p:ext uri="{BB962C8B-B14F-4D97-AF65-F5344CB8AC3E}">
        <p14:creationId xmlns:p14="http://schemas.microsoft.com/office/powerpoint/2010/main" val="3263241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Ac 15:11 "But we believe that we are saved through the grace of the Lord Jesus, in the same way as they also are."</a:t>
            </a: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29</a:t>
            </a:fld>
            <a:endParaRPr lang="en-US"/>
          </a:p>
        </p:txBody>
      </p:sp>
    </p:spTree>
    <p:extLst>
      <p:ext uri="{BB962C8B-B14F-4D97-AF65-F5344CB8AC3E}">
        <p14:creationId xmlns:p14="http://schemas.microsoft.com/office/powerpoint/2010/main" val="409014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3</a:t>
            </a:fld>
            <a:endParaRPr lang="en-US" dirty="0"/>
          </a:p>
        </p:txBody>
      </p:sp>
    </p:spTree>
    <p:extLst>
      <p:ext uri="{BB962C8B-B14F-4D97-AF65-F5344CB8AC3E}">
        <p14:creationId xmlns:p14="http://schemas.microsoft.com/office/powerpoint/2010/main" val="354839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91038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Evangelism</a:t>
            </a:r>
            <a:r>
              <a:rPr lang="en-US" sz="1200" kern="1200" baseline="0" dirty="0" smtClean="0">
                <a:solidFill>
                  <a:srgbClr val="000000"/>
                </a:solidFill>
                <a:effectLst/>
                <a:latin typeface="Times New Roman" pitchFamily="16" charset="0"/>
                <a:ea typeface="+mn-ea"/>
                <a:cs typeface="+mn-cs"/>
              </a:rPr>
              <a:t> – </a:t>
            </a:r>
            <a:r>
              <a:rPr lang="en-US" sz="1200" i="1" kern="1200" baseline="0" dirty="0" err="1" smtClean="0">
                <a:solidFill>
                  <a:srgbClr val="000000"/>
                </a:solidFill>
                <a:effectLst/>
                <a:latin typeface="Times New Roman" pitchFamily="16" charset="0"/>
                <a:ea typeface="+mn-ea"/>
                <a:cs typeface="+mn-cs"/>
              </a:rPr>
              <a:t>ev</a:t>
            </a:r>
            <a:r>
              <a:rPr lang="en-US" sz="1200" kern="1200" baseline="0" dirty="0" smtClean="0">
                <a:solidFill>
                  <a:srgbClr val="000000"/>
                </a:solidFill>
                <a:effectLst/>
                <a:latin typeface="Times New Roman" pitchFamily="16" charset="0"/>
                <a:ea typeface="+mn-ea"/>
                <a:cs typeface="+mn-cs"/>
              </a:rPr>
              <a:t> “Good”, </a:t>
            </a:r>
            <a:r>
              <a:rPr lang="en-US" sz="1200" i="1" kern="1200" baseline="0" dirty="0" smtClean="0">
                <a:solidFill>
                  <a:srgbClr val="000000"/>
                </a:solidFill>
                <a:effectLst/>
                <a:latin typeface="Times New Roman" pitchFamily="16" charset="0"/>
                <a:ea typeface="+mn-ea"/>
                <a:cs typeface="+mn-cs"/>
              </a:rPr>
              <a:t>angel</a:t>
            </a:r>
            <a:r>
              <a:rPr lang="en-US" sz="1200" kern="1200" baseline="0" dirty="0" smtClean="0">
                <a:solidFill>
                  <a:srgbClr val="000000"/>
                </a:solidFill>
                <a:effectLst/>
                <a:latin typeface="Times New Roman" pitchFamily="16" charset="0"/>
                <a:ea typeface="+mn-ea"/>
                <a:cs typeface="+mn-cs"/>
              </a:rPr>
              <a:t> “messenger”</a:t>
            </a:r>
          </a:p>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5</a:t>
            </a:fld>
            <a:endParaRPr lang="en-US"/>
          </a:p>
        </p:txBody>
      </p:sp>
    </p:spTree>
    <p:extLst>
      <p:ext uri="{BB962C8B-B14F-4D97-AF65-F5344CB8AC3E}">
        <p14:creationId xmlns:p14="http://schemas.microsoft.com/office/powerpoint/2010/main" val="149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Ac 21:8 ¶ On the next day we who were Paul's companions departed and came to Caesarea, and entered the house of Philip the evangelist, who was one of the seven, and stayed with him.</a:t>
            </a:r>
          </a:p>
          <a:p>
            <a:r>
              <a:rPr lang="en-US" sz="1200" kern="1200" dirty="0" smtClean="0">
                <a:solidFill>
                  <a:srgbClr val="000000"/>
                </a:solidFill>
                <a:effectLst/>
                <a:latin typeface="Times New Roman" pitchFamily="16" charset="0"/>
                <a:ea typeface="+mn-ea"/>
                <a:cs typeface="+mn-cs"/>
              </a:rPr>
              <a:t> </a:t>
            </a:r>
            <a:r>
              <a:rPr lang="en-US" sz="1200" kern="1200" dirty="0" err="1" smtClean="0">
                <a:solidFill>
                  <a:srgbClr val="000000"/>
                </a:solidFill>
                <a:effectLst/>
                <a:latin typeface="Times New Roman" pitchFamily="16" charset="0"/>
                <a:ea typeface="+mn-ea"/>
                <a:cs typeface="+mn-cs"/>
              </a:rPr>
              <a:t>Eph</a:t>
            </a:r>
            <a:r>
              <a:rPr lang="en-US" sz="1200" kern="1200" dirty="0" smtClean="0">
                <a:solidFill>
                  <a:srgbClr val="000000"/>
                </a:solidFill>
                <a:effectLst/>
                <a:latin typeface="Times New Roman" pitchFamily="16" charset="0"/>
                <a:ea typeface="+mn-ea"/>
                <a:cs typeface="+mn-cs"/>
              </a:rPr>
              <a:t> 4:11 And He Himself gave some to be apostles, some prophets, some evangelists, and some pastors and teachers,</a:t>
            </a:r>
          </a:p>
          <a:p>
            <a:r>
              <a:rPr lang="en-US" sz="1200" kern="1200" dirty="0" smtClean="0">
                <a:solidFill>
                  <a:srgbClr val="000000"/>
                </a:solidFill>
                <a:effectLst/>
                <a:latin typeface="Times New Roman" pitchFamily="16" charset="0"/>
                <a:ea typeface="+mn-ea"/>
                <a:cs typeface="+mn-cs"/>
              </a:rPr>
              <a:t> 2Ti 4:5 But you be watchful in all things, endure afflictions, do the work of an evangelist, fulfill your ministry.</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6</a:t>
            </a:fld>
            <a:endParaRPr lang="en-US"/>
          </a:p>
        </p:txBody>
      </p:sp>
    </p:spTree>
    <p:extLst>
      <p:ext uri="{BB962C8B-B14F-4D97-AF65-F5344CB8AC3E}">
        <p14:creationId xmlns:p14="http://schemas.microsoft.com/office/powerpoint/2010/main" val="1514465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7</a:t>
            </a:fld>
            <a:endParaRPr lang="en-US"/>
          </a:p>
        </p:txBody>
      </p:sp>
    </p:spTree>
    <p:extLst>
      <p:ext uri="{BB962C8B-B14F-4D97-AF65-F5344CB8AC3E}">
        <p14:creationId xmlns:p14="http://schemas.microsoft.com/office/powerpoint/2010/main" val="320304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8</a:t>
            </a:fld>
            <a:endParaRPr lang="en-US"/>
          </a:p>
        </p:txBody>
      </p:sp>
    </p:spTree>
    <p:extLst>
      <p:ext uri="{BB962C8B-B14F-4D97-AF65-F5344CB8AC3E}">
        <p14:creationId xmlns:p14="http://schemas.microsoft.com/office/powerpoint/2010/main" val="60931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9</a:t>
            </a:fld>
            <a:endParaRPr lang="en-US"/>
          </a:p>
        </p:txBody>
      </p:sp>
    </p:spTree>
    <p:extLst>
      <p:ext uri="{BB962C8B-B14F-4D97-AF65-F5344CB8AC3E}">
        <p14:creationId xmlns:p14="http://schemas.microsoft.com/office/powerpoint/2010/main" val="306242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val="227090460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val="42596846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val="8815144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val="26452268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val="40763523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val="8839958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val="6243359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val="39916110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val="99816149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val="155476364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val="1249830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val="2256814181"/>
      </p:ext>
    </p:extLst>
  </p:cSld>
  <p:clrMap bg1="dk1" tx1="lt1" bg2="dk2" tx2="lt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599" y="1428750"/>
            <a:ext cx="8719458" cy="3404507"/>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r>
              <a:rPr lang="en-US" sz="3000" dirty="0">
                <a:effectLst>
                  <a:glow rad="228600">
                    <a:srgbClr val="03080D"/>
                  </a:glow>
                </a:effectLst>
              </a:rPr>
              <a:t>PM Bible Class (Livestream)  				5:00  PM</a:t>
            </a:r>
          </a:p>
          <a:p>
            <a:pPr marL="0" indent="0">
              <a:buNone/>
            </a:pPr>
            <a:r>
              <a:rPr lang="en-US" sz="3000" b="1" dirty="0">
                <a:effectLst>
                  <a:glow rad="228600">
                    <a:srgbClr val="03080D"/>
                  </a:glow>
                </a:effectLst>
              </a:rPr>
              <a:t>Wednesday</a:t>
            </a: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6115048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4114800"/>
          </a:xfrm>
        </p:spPr>
        <p:txBody>
          <a:bodyPr>
            <a:noAutofit/>
          </a:bodyPr>
          <a:lstStyle/>
          <a:p>
            <a:pPr marL="0" indent="0" algn="just">
              <a:buNone/>
            </a:pPr>
            <a:r>
              <a:rPr lang="en-US" sz="3800" dirty="0" smtClean="0">
                <a:effectLst>
                  <a:glow rad="228600">
                    <a:srgbClr val="000000"/>
                  </a:glow>
                </a:effectLst>
              </a:rPr>
              <a:t>The Gospel is a solution:</a:t>
            </a:r>
          </a:p>
          <a:p>
            <a:pPr marL="0" indent="0" algn="just">
              <a:buNone/>
            </a:pPr>
            <a:r>
              <a:rPr lang="en-US" sz="3800" dirty="0">
                <a:effectLst>
                  <a:glow rad="228600">
                    <a:srgbClr val="000000"/>
                  </a:glow>
                </a:effectLst>
              </a:rPr>
              <a:t>	</a:t>
            </a:r>
            <a:r>
              <a:rPr lang="en-US" sz="3800" dirty="0" smtClean="0">
                <a:effectLst>
                  <a:glow rad="228600">
                    <a:srgbClr val="000000"/>
                  </a:glow>
                </a:effectLst>
              </a:rPr>
              <a:t>To emotional struggles</a:t>
            </a:r>
          </a:p>
          <a:p>
            <a:pPr marL="0" indent="0" algn="just">
              <a:buNone/>
            </a:pPr>
            <a:r>
              <a:rPr lang="en-US" sz="3800" dirty="0" smtClean="0">
                <a:effectLst>
                  <a:glow rad="228600">
                    <a:srgbClr val="000000"/>
                  </a:glow>
                </a:effectLst>
              </a:rPr>
              <a:t>		Philippians 4:7-9</a:t>
            </a: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4223444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4114800"/>
          </a:xfrm>
        </p:spPr>
        <p:txBody>
          <a:bodyPr>
            <a:noAutofit/>
          </a:bodyPr>
          <a:lstStyle/>
          <a:p>
            <a:pPr marL="0" indent="0" algn="just">
              <a:buNone/>
            </a:pPr>
            <a:r>
              <a:rPr lang="en-US" sz="3800" dirty="0" smtClean="0">
                <a:effectLst>
                  <a:glow rad="228600">
                    <a:srgbClr val="000000"/>
                  </a:glow>
                </a:effectLst>
              </a:rPr>
              <a:t>The Gospel is a solution:</a:t>
            </a:r>
          </a:p>
          <a:p>
            <a:pPr marL="0" indent="0" algn="just">
              <a:buNone/>
            </a:pPr>
            <a:r>
              <a:rPr lang="en-US" sz="3800" dirty="0">
                <a:effectLst>
                  <a:glow rad="228600">
                    <a:srgbClr val="000000"/>
                  </a:glow>
                </a:effectLst>
              </a:rPr>
              <a:t>	</a:t>
            </a:r>
            <a:r>
              <a:rPr lang="en-US" sz="3800" dirty="0" smtClean="0">
                <a:effectLst>
                  <a:glow rad="228600">
                    <a:srgbClr val="000000"/>
                  </a:glow>
                </a:effectLst>
              </a:rPr>
              <a:t>To emotional struggles</a:t>
            </a:r>
          </a:p>
          <a:p>
            <a:pPr marL="0" indent="0" algn="just">
              <a:buNone/>
            </a:pPr>
            <a:r>
              <a:rPr lang="en-US" sz="3800" dirty="0">
                <a:effectLst>
                  <a:glow rad="228600">
                    <a:srgbClr val="000000"/>
                  </a:glow>
                </a:effectLst>
              </a:rPr>
              <a:t>	</a:t>
            </a:r>
            <a:r>
              <a:rPr lang="en-US" sz="3800" dirty="0" smtClean="0">
                <a:effectLst>
                  <a:glow rad="228600">
                    <a:srgbClr val="000000"/>
                  </a:glow>
                </a:effectLst>
              </a:rPr>
              <a:t>To social injustice</a:t>
            </a:r>
          </a:p>
          <a:p>
            <a:pPr marL="0" indent="0" algn="just">
              <a:buNone/>
            </a:pPr>
            <a:r>
              <a:rPr lang="en-US" sz="3800" dirty="0">
                <a:effectLst>
                  <a:glow rad="228600">
                    <a:srgbClr val="000000"/>
                  </a:glow>
                </a:effectLst>
              </a:rPr>
              <a:t>	</a:t>
            </a:r>
            <a:r>
              <a:rPr lang="en-US" sz="3800" dirty="0" smtClean="0">
                <a:effectLst>
                  <a:glow rad="228600">
                    <a:srgbClr val="000000"/>
                  </a:glow>
                </a:effectLst>
              </a:rPr>
              <a:t>	Galatians 3:28</a:t>
            </a:r>
          </a:p>
          <a:p>
            <a:pPr marL="0" indent="0" algn="just">
              <a:buNone/>
            </a:pPr>
            <a:r>
              <a:rPr lang="en-US" sz="3800" dirty="0">
                <a:effectLst>
                  <a:glow rad="228600">
                    <a:srgbClr val="000000"/>
                  </a:glow>
                </a:effectLst>
              </a:rPr>
              <a:t>	</a:t>
            </a:r>
            <a:r>
              <a:rPr lang="en-US" sz="3800" dirty="0" smtClean="0">
                <a:effectLst>
                  <a:glow rad="228600">
                    <a:srgbClr val="000000"/>
                  </a:glow>
                </a:effectLst>
              </a:rPr>
              <a:t>	James 2:1</a:t>
            </a: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0104838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4114800"/>
          </a:xfrm>
        </p:spPr>
        <p:txBody>
          <a:bodyPr>
            <a:noAutofit/>
          </a:bodyPr>
          <a:lstStyle/>
          <a:p>
            <a:pPr marL="0" indent="0" algn="just">
              <a:buNone/>
            </a:pPr>
            <a:r>
              <a:rPr lang="en-US" sz="3800" dirty="0" smtClean="0">
                <a:effectLst>
                  <a:glow rad="228600">
                    <a:srgbClr val="000000"/>
                  </a:glow>
                </a:effectLst>
              </a:rPr>
              <a:t>The Gospel is a solution:</a:t>
            </a:r>
          </a:p>
          <a:p>
            <a:pPr marL="0" indent="0" algn="just">
              <a:buNone/>
            </a:pPr>
            <a:r>
              <a:rPr lang="en-US" sz="3800" dirty="0">
                <a:effectLst>
                  <a:glow rad="228600">
                    <a:srgbClr val="000000"/>
                  </a:glow>
                </a:effectLst>
              </a:rPr>
              <a:t>	</a:t>
            </a:r>
            <a:r>
              <a:rPr lang="en-US" sz="3800" dirty="0" smtClean="0">
                <a:effectLst>
                  <a:glow rad="228600">
                    <a:srgbClr val="000000"/>
                  </a:glow>
                </a:effectLst>
              </a:rPr>
              <a:t>To emotional struggles</a:t>
            </a:r>
          </a:p>
          <a:p>
            <a:pPr marL="0" indent="0" algn="just">
              <a:buNone/>
            </a:pPr>
            <a:r>
              <a:rPr lang="en-US" sz="3800" dirty="0">
                <a:effectLst>
                  <a:glow rad="228600">
                    <a:srgbClr val="000000"/>
                  </a:glow>
                </a:effectLst>
              </a:rPr>
              <a:t>	</a:t>
            </a:r>
            <a:r>
              <a:rPr lang="en-US" sz="3800" dirty="0" smtClean="0">
                <a:effectLst>
                  <a:glow rad="228600">
                    <a:srgbClr val="000000"/>
                  </a:glow>
                </a:effectLst>
              </a:rPr>
              <a:t>To social injustice</a:t>
            </a:r>
          </a:p>
          <a:p>
            <a:pPr marL="0" indent="0" algn="just">
              <a:buNone/>
            </a:pPr>
            <a:r>
              <a:rPr lang="en-US" sz="3800" dirty="0">
                <a:effectLst>
                  <a:glow rad="228600">
                    <a:srgbClr val="000000"/>
                  </a:glow>
                </a:effectLst>
              </a:rPr>
              <a:t>	</a:t>
            </a:r>
            <a:r>
              <a:rPr lang="en-US" sz="3800" dirty="0" smtClean="0">
                <a:effectLst>
                  <a:glow rad="228600">
                    <a:srgbClr val="000000"/>
                  </a:glow>
                </a:effectLst>
              </a:rPr>
              <a:t>To physical need</a:t>
            </a:r>
          </a:p>
          <a:p>
            <a:pPr marL="0" indent="0" algn="just">
              <a:buNone/>
            </a:pPr>
            <a:r>
              <a:rPr lang="en-US" sz="3800" dirty="0">
                <a:effectLst>
                  <a:glow rad="228600">
                    <a:srgbClr val="000000"/>
                  </a:glow>
                </a:effectLst>
              </a:rPr>
              <a:t>	</a:t>
            </a:r>
            <a:r>
              <a:rPr lang="en-US" sz="3800" dirty="0" smtClean="0">
                <a:effectLst>
                  <a:glow rad="228600">
                    <a:srgbClr val="000000"/>
                  </a:glow>
                </a:effectLst>
              </a:rPr>
              <a:t>	Acts 2:44-45</a:t>
            </a: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30359717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4114800"/>
          </a:xfrm>
        </p:spPr>
        <p:txBody>
          <a:bodyPr>
            <a:noAutofit/>
          </a:bodyPr>
          <a:lstStyle/>
          <a:p>
            <a:pPr marL="0" indent="0" algn="just">
              <a:buNone/>
            </a:pPr>
            <a:r>
              <a:rPr lang="en-US" sz="3800" dirty="0" smtClean="0">
                <a:effectLst>
                  <a:glow rad="228600">
                    <a:srgbClr val="000000"/>
                  </a:glow>
                </a:effectLst>
              </a:rPr>
              <a:t>The Gospel is a solution:</a:t>
            </a:r>
          </a:p>
          <a:p>
            <a:pPr marL="0" indent="0" algn="just">
              <a:buNone/>
            </a:pPr>
            <a:r>
              <a:rPr lang="en-US" sz="3800" dirty="0">
                <a:effectLst>
                  <a:glow rad="228600">
                    <a:srgbClr val="000000"/>
                  </a:glow>
                </a:effectLst>
              </a:rPr>
              <a:t>	</a:t>
            </a:r>
            <a:r>
              <a:rPr lang="en-US" sz="3800" dirty="0" smtClean="0">
                <a:effectLst>
                  <a:glow rad="228600">
                    <a:srgbClr val="000000"/>
                  </a:glow>
                </a:effectLst>
              </a:rPr>
              <a:t>To emotional struggles</a:t>
            </a:r>
          </a:p>
          <a:p>
            <a:pPr marL="0" indent="0" algn="just">
              <a:buNone/>
            </a:pPr>
            <a:r>
              <a:rPr lang="en-US" sz="3800" dirty="0">
                <a:effectLst>
                  <a:glow rad="228600">
                    <a:srgbClr val="000000"/>
                  </a:glow>
                </a:effectLst>
              </a:rPr>
              <a:t>	</a:t>
            </a:r>
            <a:r>
              <a:rPr lang="en-US" sz="3800" dirty="0" smtClean="0">
                <a:effectLst>
                  <a:glow rad="228600">
                    <a:srgbClr val="000000"/>
                  </a:glow>
                </a:effectLst>
              </a:rPr>
              <a:t>To social injustice</a:t>
            </a:r>
          </a:p>
          <a:p>
            <a:pPr marL="0" indent="0" algn="just">
              <a:buNone/>
            </a:pPr>
            <a:r>
              <a:rPr lang="en-US" sz="3800" dirty="0">
                <a:effectLst>
                  <a:glow rad="228600">
                    <a:srgbClr val="000000"/>
                  </a:glow>
                </a:effectLst>
              </a:rPr>
              <a:t>	</a:t>
            </a:r>
            <a:r>
              <a:rPr lang="en-US" sz="3800" dirty="0" smtClean="0">
                <a:effectLst>
                  <a:glow rad="228600">
                    <a:srgbClr val="000000"/>
                  </a:glow>
                </a:effectLst>
              </a:rPr>
              <a:t>To physical need</a:t>
            </a:r>
          </a:p>
          <a:p>
            <a:pPr marL="0" indent="0" algn="just">
              <a:buNone/>
            </a:pPr>
            <a:r>
              <a:rPr lang="en-US" sz="3800" dirty="0">
                <a:effectLst>
                  <a:glow rad="228600">
                    <a:srgbClr val="000000"/>
                  </a:glow>
                </a:effectLst>
              </a:rPr>
              <a:t>	</a:t>
            </a:r>
            <a:r>
              <a:rPr lang="en-US" sz="3800" dirty="0" smtClean="0">
                <a:effectLst>
                  <a:glow rad="228600">
                    <a:srgbClr val="000000"/>
                  </a:glow>
                </a:effectLst>
              </a:rPr>
              <a:t>To familial stability</a:t>
            </a:r>
          </a:p>
          <a:p>
            <a:pPr marL="0" indent="0" algn="just">
              <a:buNone/>
            </a:pPr>
            <a:r>
              <a:rPr lang="en-US" sz="3800" dirty="0">
                <a:effectLst>
                  <a:glow rad="228600">
                    <a:srgbClr val="000000"/>
                  </a:glow>
                </a:effectLst>
              </a:rPr>
              <a:t>	</a:t>
            </a:r>
            <a:r>
              <a:rPr lang="en-US" sz="3800" dirty="0" smtClean="0">
                <a:effectLst>
                  <a:glow rad="228600">
                    <a:srgbClr val="000000"/>
                  </a:glow>
                </a:effectLst>
              </a:rPr>
              <a:t>	Ephesians 5:22-6:4</a:t>
            </a: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405902123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4114800"/>
          </a:xfrm>
        </p:spPr>
        <p:txBody>
          <a:bodyPr>
            <a:noAutofit/>
          </a:bodyPr>
          <a:lstStyle/>
          <a:p>
            <a:pPr marL="0" indent="0" algn="just">
              <a:buNone/>
            </a:pPr>
            <a:r>
              <a:rPr lang="en-US" sz="3800" dirty="0" smtClean="0">
                <a:effectLst>
                  <a:glow rad="228600">
                    <a:srgbClr val="000000"/>
                  </a:glow>
                </a:effectLst>
              </a:rPr>
              <a:t>The Gospel is a solution:</a:t>
            </a:r>
          </a:p>
          <a:p>
            <a:pPr marL="0" indent="0" algn="just">
              <a:buNone/>
            </a:pPr>
            <a:r>
              <a:rPr lang="en-US" sz="3800" dirty="0">
                <a:effectLst>
                  <a:glow rad="228600">
                    <a:srgbClr val="000000"/>
                  </a:glow>
                </a:effectLst>
              </a:rPr>
              <a:t>	</a:t>
            </a:r>
            <a:r>
              <a:rPr lang="en-US" sz="3800" dirty="0" smtClean="0">
                <a:effectLst>
                  <a:glow rad="228600">
                    <a:srgbClr val="000000"/>
                  </a:glow>
                </a:effectLst>
              </a:rPr>
              <a:t>To emotional struggles</a:t>
            </a:r>
          </a:p>
          <a:p>
            <a:pPr marL="0" indent="0" algn="just">
              <a:buNone/>
            </a:pPr>
            <a:r>
              <a:rPr lang="en-US" sz="3800" dirty="0">
                <a:effectLst>
                  <a:glow rad="228600">
                    <a:srgbClr val="000000"/>
                  </a:glow>
                </a:effectLst>
              </a:rPr>
              <a:t>	</a:t>
            </a:r>
            <a:r>
              <a:rPr lang="en-US" sz="3800" dirty="0" smtClean="0">
                <a:effectLst>
                  <a:glow rad="228600">
                    <a:srgbClr val="000000"/>
                  </a:glow>
                </a:effectLst>
              </a:rPr>
              <a:t>To social injustice</a:t>
            </a:r>
          </a:p>
          <a:p>
            <a:pPr marL="0" indent="0" algn="just">
              <a:buNone/>
            </a:pPr>
            <a:r>
              <a:rPr lang="en-US" sz="3800" dirty="0">
                <a:effectLst>
                  <a:glow rad="228600">
                    <a:srgbClr val="000000"/>
                  </a:glow>
                </a:effectLst>
              </a:rPr>
              <a:t>	</a:t>
            </a:r>
            <a:r>
              <a:rPr lang="en-US" sz="3800" dirty="0" smtClean="0">
                <a:effectLst>
                  <a:glow rad="228600">
                    <a:srgbClr val="000000"/>
                  </a:glow>
                </a:effectLst>
              </a:rPr>
              <a:t>To physical need</a:t>
            </a:r>
          </a:p>
          <a:p>
            <a:pPr marL="0" indent="0" algn="just">
              <a:buNone/>
            </a:pPr>
            <a:r>
              <a:rPr lang="en-US" sz="3800" dirty="0">
                <a:effectLst>
                  <a:glow rad="228600">
                    <a:srgbClr val="000000"/>
                  </a:glow>
                </a:effectLst>
              </a:rPr>
              <a:t>	</a:t>
            </a:r>
            <a:r>
              <a:rPr lang="en-US" sz="3800" dirty="0" smtClean="0">
                <a:effectLst>
                  <a:glow rad="228600">
                    <a:srgbClr val="000000"/>
                  </a:glow>
                </a:effectLst>
              </a:rPr>
              <a:t>To familial stability</a:t>
            </a:r>
          </a:p>
          <a:p>
            <a:pPr marL="0" indent="0" algn="just">
              <a:buNone/>
            </a:pPr>
            <a:r>
              <a:rPr lang="en-US" sz="3800" dirty="0">
                <a:effectLst>
                  <a:glow rad="228600">
                    <a:srgbClr val="000000"/>
                  </a:glow>
                </a:effectLst>
              </a:rPr>
              <a:t>	</a:t>
            </a:r>
            <a:r>
              <a:rPr lang="en-US" sz="3800" dirty="0" smtClean="0">
                <a:effectLst>
                  <a:glow rad="228600">
                    <a:srgbClr val="000000"/>
                  </a:glow>
                </a:effectLst>
              </a:rPr>
              <a:t>To eternal destiny</a:t>
            </a: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7828752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4114800"/>
          </a:xfrm>
        </p:spPr>
        <p:txBody>
          <a:bodyPr>
            <a:noAutofit/>
          </a:bodyPr>
          <a:lstStyle/>
          <a:p>
            <a:pPr marL="0" indent="0" algn="just">
              <a:buNone/>
            </a:pPr>
            <a:r>
              <a:rPr lang="en-US" sz="3800" dirty="0" smtClean="0">
                <a:effectLst>
                  <a:glow rad="228600">
                    <a:srgbClr val="000000"/>
                  </a:glow>
                </a:effectLst>
              </a:rPr>
              <a:t>The Gospel is a solution:</a:t>
            </a:r>
          </a:p>
          <a:p>
            <a:pPr marL="0" indent="0" algn="just">
              <a:buNone/>
            </a:pPr>
            <a:r>
              <a:rPr lang="en-US" sz="3800" dirty="0">
                <a:effectLst>
                  <a:glow rad="228600">
                    <a:srgbClr val="000000"/>
                  </a:glow>
                </a:effectLst>
              </a:rPr>
              <a:t>	</a:t>
            </a:r>
            <a:r>
              <a:rPr lang="en-US" sz="3800" dirty="0" smtClean="0">
                <a:effectLst>
                  <a:glow rad="228600">
                    <a:srgbClr val="000000"/>
                  </a:glow>
                </a:effectLst>
              </a:rPr>
              <a:t>To emotional struggles</a:t>
            </a:r>
          </a:p>
          <a:p>
            <a:pPr marL="0" indent="0" algn="just">
              <a:buNone/>
            </a:pPr>
            <a:r>
              <a:rPr lang="en-US" sz="3800" dirty="0">
                <a:effectLst>
                  <a:glow rad="228600">
                    <a:srgbClr val="000000"/>
                  </a:glow>
                </a:effectLst>
              </a:rPr>
              <a:t>	</a:t>
            </a:r>
            <a:r>
              <a:rPr lang="en-US" sz="3800" dirty="0" smtClean="0">
                <a:effectLst>
                  <a:glow rad="228600">
                    <a:srgbClr val="000000"/>
                  </a:glow>
                </a:effectLst>
              </a:rPr>
              <a:t>To social injustice</a:t>
            </a:r>
          </a:p>
          <a:p>
            <a:pPr marL="0" indent="0" algn="just">
              <a:buNone/>
            </a:pPr>
            <a:r>
              <a:rPr lang="en-US" sz="3800" dirty="0">
                <a:effectLst>
                  <a:glow rad="228600">
                    <a:srgbClr val="000000"/>
                  </a:glow>
                </a:effectLst>
              </a:rPr>
              <a:t>	</a:t>
            </a:r>
            <a:r>
              <a:rPr lang="en-US" sz="3800" dirty="0" smtClean="0">
                <a:effectLst>
                  <a:glow rad="228600">
                    <a:srgbClr val="000000"/>
                  </a:glow>
                </a:effectLst>
              </a:rPr>
              <a:t>To physical need</a:t>
            </a:r>
          </a:p>
          <a:p>
            <a:pPr marL="0" indent="0" algn="just">
              <a:buNone/>
            </a:pPr>
            <a:r>
              <a:rPr lang="en-US" sz="3800" dirty="0">
                <a:effectLst>
                  <a:glow rad="228600">
                    <a:srgbClr val="000000"/>
                  </a:glow>
                </a:effectLst>
              </a:rPr>
              <a:t>	</a:t>
            </a:r>
            <a:r>
              <a:rPr lang="en-US" sz="3800" dirty="0" smtClean="0">
                <a:effectLst>
                  <a:glow rad="228600">
                    <a:srgbClr val="000000"/>
                  </a:glow>
                </a:effectLst>
              </a:rPr>
              <a:t>To familial stability</a:t>
            </a:r>
          </a:p>
          <a:p>
            <a:pPr marL="0" indent="0" algn="just">
              <a:buNone/>
            </a:pPr>
            <a:r>
              <a:rPr lang="en-US" sz="3800" dirty="0">
                <a:effectLst>
                  <a:glow rad="228600">
                    <a:srgbClr val="000000"/>
                  </a:glow>
                </a:effectLst>
              </a:rPr>
              <a:t>	</a:t>
            </a:r>
            <a:r>
              <a:rPr lang="en-US" sz="3800" dirty="0" smtClean="0">
                <a:effectLst>
                  <a:glow rad="228600">
                    <a:srgbClr val="000000"/>
                  </a:glow>
                </a:effectLst>
              </a:rPr>
              <a:t>To eternal destiny</a:t>
            </a: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
        <p:nvSpPr>
          <p:cNvPr id="2" name="Rounded Rectangle 1"/>
          <p:cNvSpPr/>
          <p:nvPr/>
        </p:nvSpPr>
        <p:spPr>
          <a:xfrm>
            <a:off x="152400" y="209550"/>
            <a:ext cx="8763000" cy="4724400"/>
          </a:xfrm>
          <a:prstGeom prst="roundRect">
            <a:avLst/>
          </a:prstGeom>
          <a:solidFill>
            <a:schemeClr val="bg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Romans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1:16 </a:t>
            </a:r>
            <a:endPar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For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I am not ashamed of the gospel of Christ, for it is the power of God to salvation for everyone who believes, for the Jew first and also for the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Greek</a:t>
            </a:r>
            <a:endParaRPr lang="en-US" dirty="0"/>
          </a:p>
        </p:txBody>
      </p:sp>
    </p:spTree>
    <p:extLst>
      <p:ext uri="{BB962C8B-B14F-4D97-AF65-F5344CB8AC3E}">
        <p14:creationId xmlns:p14="http://schemas.microsoft.com/office/powerpoint/2010/main" val="914726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3733800"/>
          </a:xfrm>
        </p:spPr>
        <p:txBody>
          <a:bodyPr>
            <a:noAutofit/>
          </a:bodyPr>
          <a:lstStyle/>
          <a:p>
            <a:pPr marL="0" indent="0" algn="just">
              <a:buNone/>
            </a:pPr>
            <a:r>
              <a:rPr lang="en-US" sz="4000" dirty="0" smtClean="0">
                <a:effectLst>
                  <a:glow rad="228600">
                    <a:srgbClr val="000000"/>
                  </a:glow>
                </a:effectLst>
              </a:rPr>
              <a:t>1. Be different - 2 Corinthians </a:t>
            </a:r>
            <a:r>
              <a:rPr lang="en-US" sz="4000" dirty="0">
                <a:effectLst>
                  <a:glow rad="228600">
                    <a:srgbClr val="000000"/>
                  </a:glow>
                </a:effectLst>
              </a:rPr>
              <a:t>6:17 </a:t>
            </a:r>
            <a:endParaRPr lang="en-US" sz="40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400" dirty="0" smtClean="0">
                <a:effectLst>
                  <a:glow rad="228600">
                    <a:srgbClr val="030400"/>
                  </a:glow>
                  <a:outerShdw blurRad="50800" dist="63500" dir="2700000" algn="tl" rotWithShape="0">
                    <a:srgbClr val="000000">
                      <a:alpha val="48000"/>
                    </a:srgbClr>
                  </a:outerShdw>
                </a:effectLst>
                <a:latin typeface="+mn-lt"/>
              </a:rPr>
              <a:t>Day to Day Evangelists</a:t>
            </a:r>
            <a:endParaRPr lang="en-US" sz="64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430939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839200" cy="3733800"/>
          </a:xfrm>
        </p:spPr>
        <p:txBody>
          <a:bodyPr>
            <a:noAutofit/>
          </a:bodyPr>
          <a:lstStyle/>
          <a:p>
            <a:pPr marL="0" indent="0" algn="just">
              <a:buNone/>
            </a:pPr>
            <a:r>
              <a:rPr lang="en-US" sz="4000" dirty="0" smtClean="0">
                <a:effectLst>
                  <a:glow rad="228600">
                    <a:srgbClr val="000000"/>
                  </a:glow>
                </a:effectLst>
              </a:rPr>
              <a:t>1. </a:t>
            </a:r>
            <a:r>
              <a:rPr lang="en-US" sz="4000" dirty="0">
                <a:effectLst>
                  <a:glow rad="228600">
                    <a:srgbClr val="000000"/>
                  </a:glow>
                </a:effectLst>
              </a:rPr>
              <a:t>Be different </a:t>
            </a:r>
            <a:r>
              <a:rPr lang="en-US" sz="4000" dirty="0" smtClean="0">
                <a:effectLst>
                  <a:glow rad="228600">
                    <a:srgbClr val="000000"/>
                  </a:glow>
                </a:effectLst>
              </a:rPr>
              <a:t>– 2  </a:t>
            </a:r>
            <a:r>
              <a:rPr lang="en-US" sz="4000" dirty="0">
                <a:effectLst>
                  <a:glow rad="228600">
                    <a:srgbClr val="000000"/>
                  </a:glow>
                </a:effectLst>
              </a:rPr>
              <a:t>Corinthians 6:17 </a:t>
            </a:r>
            <a:endParaRPr lang="en-US" sz="4000" dirty="0" smtClean="0">
              <a:effectLst>
                <a:glow rad="228600">
                  <a:srgbClr val="000000"/>
                </a:glow>
              </a:effectLst>
            </a:endParaRPr>
          </a:p>
          <a:p>
            <a:pPr marL="0" indent="0" algn="just">
              <a:buNone/>
            </a:pPr>
            <a:r>
              <a:rPr lang="en-US" sz="4000" dirty="0" smtClean="0">
                <a:effectLst>
                  <a:glow rad="228600">
                    <a:srgbClr val="000000"/>
                  </a:glow>
                </a:effectLst>
              </a:rPr>
              <a:t>2. Be ready with an answer – 1 Peter 3:15</a:t>
            </a: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400" dirty="0" smtClean="0">
                <a:effectLst>
                  <a:glow rad="228600">
                    <a:srgbClr val="030400"/>
                  </a:glow>
                  <a:outerShdw blurRad="50800" dist="63500" dir="2700000" algn="tl" rotWithShape="0">
                    <a:srgbClr val="000000">
                      <a:alpha val="48000"/>
                    </a:srgbClr>
                  </a:outerShdw>
                </a:effectLst>
                <a:latin typeface="+mn-lt"/>
              </a:rPr>
              <a:t>Day to Day Evangelists</a:t>
            </a:r>
            <a:endParaRPr lang="en-US" sz="64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93333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839200" cy="3733800"/>
          </a:xfrm>
        </p:spPr>
        <p:txBody>
          <a:bodyPr>
            <a:noAutofit/>
          </a:bodyPr>
          <a:lstStyle/>
          <a:p>
            <a:pPr marL="0" indent="0" algn="just">
              <a:buNone/>
            </a:pPr>
            <a:r>
              <a:rPr lang="en-US" sz="4000" dirty="0" smtClean="0">
                <a:effectLst>
                  <a:glow rad="228600">
                    <a:srgbClr val="000000"/>
                  </a:glow>
                </a:effectLst>
              </a:rPr>
              <a:t>1. </a:t>
            </a:r>
            <a:r>
              <a:rPr lang="en-US" sz="4000" dirty="0">
                <a:effectLst>
                  <a:glow rad="228600">
                    <a:srgbClr val="000000"/>
                  </a:glow>
                </a:effectLst>
              </a:rPr>
              <a:t>Be different </a:t>
            </a:r>
            <a:r>
              <a:rPr lang="en-US" sz="4000" dirty="0" smtClean="0">
                <a:effectLst>
                  <a:glow rad="228600">
                    <a:srgbClr val="000000"/>
                  </a:glow>
                </a:effectLst>
              </a:rPr>
              <a:t>– 2  </a:t>
            </a:r>
            <a:r>
              <a:rPr lang="en-US" sz="4000" dirty="0">
                <a:effectLst>
                  <a:glow rad="228600">
                    <a:srgbClr val="000000"/>
                  </a:glow>
                </a:effectLst>
              </a:rPr>
              <a:t>Corinthians 6:17 </a:t>
            </a:r>
            <a:endParaRPr lang="en-US" sz="4000" dirty="0" smtClean="0">
              <a:effectLst>
                <a:glow rad="228600">
                  <a:srgbClr val="000000"/>
                </a:glow>
              </a:effectLst>
            </a:endParaRPr>
          </a:p>
          <a:p>
            <a:pPr marL="0" indent="0" algn="just">
              <a:buNone/>
            </a:pPr>
            <a:r>
              <a:rPr lang="en-US" sz="4000" dirty="0" smtClean="0">
                <a:effectLst>
                  <a:glow rad="228600">
                    <a:srgbClr val="000000"/>
                  </a:glow>
                </a:effectLst>
              </a:rPr>
              <a:t>2. Be ready with an answer – 1 Peter 3:15</a:t>
            </a:r>
          </a:p>
          <a:p>
            <a:pPr marL="0" indent="0" algn="just">
              <a:buNone/>
            </a:pPr>
            <a:r>
              <a:rPr lang="en-US" sz="4000" dirty="0">
                <a:effectLst>
                  <a:glow rad="228600">
                    <a:srgbClr val="000000"/>
                  </a:glow>
                </a:effectLst>
              </a:rPr>
              <a:t>3. Be </a:t>
            </a:r>
            <a:r>
              <a:rPr lang="en-US" sz="4000" dirty="0" smtClean="0">
                <a:effectLst>
                  <a:glow rad="228600">
                    <a:srgbClr val="000000"/>
                  </a:glow>
                </a:effectLst>
              </a:rPr>
              <a:t>patient – 2 Timothy 2:23-26</a:t>
            </a:r>
            <a:endParaRPr lang="en-US" sz="4000" dirty="0">
              <a:effectLst>
                <a:glow rad="228600">
                  <a:srgbClr val="000000"/>
                </a:glow>
              </a:effectLst>
            </a:endParaRPr>
          </a:p>
          <a:p>
            <a:pPr marL="0" indent="0" algn="just">
              <a:buNone/>
            </a:pPr>
            <a:endParaRPr lang="en-US" sz="40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400" dirty="0" smtClean="0">
                <a:effectLst>
                  <a:glow rad="228600">
                    <a:srgbClr val="030400"/>
                  </a:glow>
                  <a:outerShdw blurRad="50800" dist="63500" dir="2700000" algn="tl" rotWithShape="0">
                    <a:srgbClr val="000000">
                      <a:alpha val="48000"/>
                    </a:srgbClr>
                  </a:outerShdw>
                </a:effectLst>
                <a:latin typeface="+mn-lt"/>
              </a:rPr>
              <a:t>Day to Day Evangelists</a:t>
            </a:r>
            <a:endParaRPr lang="en-US" sz="64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572978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839200" cy="3733800"/>
          </a:xfrm>
        </p:spPr>
        <p:txBody>
          <a:bodyPr>
            <a:noAutofit/>
          </a:bodyPr>
          <a:lstStyle/>
          <a:p>
            <a:pPr marL="0" indent="0" algn="just">
              <a:buNone/>
            </a:pPr>
            <a:r>
              <a:rPr lang="en-US" sz="4000" dirty="0" smtClean="0">
                <a:effectLst>
                  <a:glow rad="228600">
                    <a:srgbClr val="000000"/>
                  </a:glow>
                </a:effectLst>
              </a:rPr>
              <a:t>1. </a:t>
            </a:r>
            <a:r>
              <a:rPr lang="en-US" sz="4000" dirty="0">
                <a:effectLst>
                  <a:glow rad="228600">
                    <a:srgbClr val="000000"/>
                  </a:glow>
                </a:effectLst>
              </a:rPr>
              <a:t>Be different </a:t>
            </a:r>
            <a:r>
              <a:rPr lang="en-US" sz="4000" dirty="0" smtClean="0">
                <a:effectLst>
                  <a:glow rad="228600">
                    <a:srgbClr val="000000"/>
                  </a:glow>
                </a:effectLst>
              </a:rPr>
              <a:t>– 2 Corinthians </a:t>
            </a:r>
            <a:r>
              <a:rPr lang="en-US" sz="4000" dirty="0">
                <a:effectLst>
                  <a:glow rad="228600">
                    <a:srgbClr val="000000"/>
                  </a:glow>
                </a:effectLst>
              </a:rPr>
              <a:t>6:17 </a:t>
            </a:r>
            <a:endParaRPr lang="en-US" sz="4000" dirty="0" smtClean="0">
              <a:effectLst>
                <a:glow rad="228600">
                  <a:srgbClr val="000000"/>
                </a:glow>
              </a:effectLst>
            </a:endParaRPr>
          </a:p>
          <a:p>
            <a:pPr marL="0" indent="0" algn="just">
              <a:buNone/>
            </a:pPr>
            <a:r>
              <a:rPr lang="en-US" sz="4000" dirty="0" smtClean="0">
                <a:effectLst>
                  <a:glow rad="228600">
                    <a:srgbClr val="000000"/>
                  </a:glow>
                </a:effectLst>
              </a:rPr>
              <a:t>2. Be ready with an answer – 1 Peter 3:15</a:t>
            </a:r>
          </a:p>
          <a:p>
            <a:pPr marL="0" indent="0" algn="just">
              <a:buNone/>
            </a:pPr>
            <a:r>
              <a:rPr lang="en-US" sz="4000" dirty="0">
                <a:effectLst>
                  <a:glow rad="228600">
                    <a:srgbClr val="000000"/>
                  </a:glow>
                </a:effectLst>
              </a:rPr>
              <a:t>3. Be </a:t>
            </a:r>
            <a:r>
              <a:rPr lang="en-US" sz="4000" dirty="0" smtClean="0">
                <a:effectLst>
                  <a:glow rad="228600">
                    <a:srgbClr val="000000"/>
                  </a:glow>
                </a:effectLst>
              </a:rPr>
              <a:t>patient – 2 Timothy 2:23-26</a:t>
            </a:r>
          </a:p>
          <a:p>
            <a:pPr marL="0" indent="0" algn="just">
              <a:buNone/>
            </a:pPr>
            <a:r>
              <a:rPr lang="en-US" sz="4000" dirty="0" smtClean="0">
                <a:effectLst>
                  <a:glow rad="228600">
                    <a:srgbClr val="000000"/>
                  </a:glow>
                </a:effectLst>
              </a:rPr>
              <a:t>4. Be loving – Luke 6:27</a:t>
            </a:r>
            <a:endParaRPr lang="en-US" sz="4000" dirty="0">
              <a:effectLst>
                <a:glow rad="228600">
                  <a:srgbClr val="000000"/>
                </a:glow>
              </a:effectLst>
            </a:endParaRPr>
          </a:p>
          <a:p>
            <a:pPr marL="0" indent="0" algn="just">
              <a:buNone/>
            </a:pPr>
            <a:endParaRPr lang="en-US" sz="40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400" dirty="0" smtClean="0">
                <a:effectLst>
                  <a:glow rad="228600">
                    <a:srgbClr val="030400"/>
                  </a:glow>
                  <a:outerShdw blurRad="50800" dist="63500" dir="2700000" algn="tl" rotWithShape="0">
                    <a:srgbClr val="000000">
                      <a:alpha val="48000"/>
                    </a:srgbClr>
                  </a:outerShdw>
                </a:effectLst>
                <a:latin typeface="+mn-lt"/>
              </a:rPr>
              <a:t>Day to Day Evangelists</a:t>
            </a:r>
            <a:endParaRPr lang="en-US" sz="64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189080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8016"/>
          </a:xfrm>
        </p:spPr>
        <p:txBody>
          <a:bodyPr>
            <a:noAutofit/>
          </a:bodyPr>
          <a:lstStyle/>
          <a:p>
            <a:pPr algn="ctr"/>
            <a:r>
              <a:rPr lang="en-US" sz="7425" dirty="0">
                <a:effectLst>
                  <a:glow rad="228600">
                    <a:srgbClr val="000000"/>
                  </a:glow>
                </a:effectLst>
                <a:latin typeface="+mn-lt"/>
              </a:rPr>
              <a:t>John </a:t>
            </a:r>
            <a:r>
              <a:rPr lang="en-US" sz="7425" dirty="0" smtClean="0">
                <a:effectLst>
                  <a:glow rad="228600">
                    <a:srgbClr val="000000"/>
                  </a:glow>
                </a:effectLst>
                <a:latin typeface="+mn-lt"/>
              </a:rPr>
              <a:t>8:21-30</a:t>
            </a:r>
            <a:endParaRPr lang="en-US" sz="7425" dirty="0">
              <a:effectLst>
                <a:glow rad="228600">
                  <a:srgbClr val="000000"/>
                </a:glow>
              </a:effectLst>
              <a:latin typeface="+mn-lt"/>
            </a:endParaRPr>
          </a:p>
        </p:txBody>
      </p:sp>
      <p:sp>
        <p:nvSpPr>
          <p:cNvPr id="3" name="Content Placeholder 2"/>
          <p:cNvSpPr>
            <a:spLocks noGrp="1"/>
          </p:cNvSpPr>
          <p:nvPr>
            <p:ph idx="1"/>
          </p:nvPr>
        </p:nvSpPr>
        <p:spPr>
          <a:xfrm>
            <a:off x="171451" y="1268017"/>
            <a:ext cx="8911901" cy="3772068"/>
          </a:xfrm>
        </p:spPr>
        <p:txBody>
          <a:bodyPr>
            <a:normAutofit/>
          </a:bodyPr>
          <a:lstStyle/>
          <a:p>
            <a:pPr marL="0" indent="0" algn="just">
              <a:buNone/>
            </a:pPr>
            <a:r>
              <a:rPr lang="en-US" sz="3750" dirty="0" smtClean="0"/>
              <a:t>Jesus reveals His goal</a:t>
            </a:r>
          </a:p>
          <a:p>
            <a:pPr marL="0" indent="0" algn="just">
              <a:buNone/>
            </a:pPr>
            <a:endParaRPr lang="en-US" sz="3750" dirty="0"/>
          </a:p>
          <a:p>
            <a:pPr marL="0" indent="0" algn="just">
              <a:buNone/>
            </a:pPr>
            <a:r>
              <a:rPr lang="en-US" sz="3750" dirty="0" smtClean="0"/>
              <a:t>Belief in Jesus</a:t>
            </a:r>
          </a:p>
          <a:p>
            <a:pPr marL="0" indent="0" algn="just">
              <a:buNone/>
            </a:pPr>
            <a:endParaRPr lang="en-US" sz="3750" dirty="0"/>
          </a:p>
          <a:p>
            <a:pPr marL="0" indent="0" algn="just">
              <a:buNone/>
            </a:pPr>
            <a:r>
              <a:rPr lang="en-US" sz="3750" dirty="0" smtClean="0"/>
              <a:t>Speaking from the Father</a:t>
            </a:r>
          </a:p>
        </p:txBody>
      </p:sp>
    </p:spTree>
    <p:extLst>
      <p:ext uri="{BB962C8B-B14F-4D97-AF65-F5344CB8AC3E}">
        <p14:creationId xmlns:p14="http://schemas.microsoft.com/office/powerpoint/2010/main" val="140968265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839200" cy="3733800"/>
          </a:xfrm>
        </p:spPr>
        <p:txBody>
          <a:bodyPr>
            <a:noAutofit/>
          </a:bodyPr>
          <a:lstStyle/>
          <a:p>
            <a:pPr marL="0" indent="0" algn="just">
              <a:buNone/>
            </a:pPr>
            <a:r>
              <a:rPr lang="en-US" sz="4000" dirty="0" smtClean="0">
                <a:effectLst>
                  <a:glow rad="228600">
                    <a:srgbClr val="000000"/>
                  </a:glow>
                </a:effectLst>
              </a:rPr>
              <a:t>1. </a:t>
            </a:r>
            <a:r>
              <a:rPr lang="en-US" sz="4000" dirty="0">
                <a:effectLst>
                  <a:glow rad="228600">
                    <a:srgbClr val="000000"/>
                  </a:glow>
                </a:effectLst>
              </a:rPr>
              <a:t>Be different </a:t>
            </a:r>
            <a:r>
              <a:rPr lang="en-US" sz="4000" dirty="0" smtClean="0">
                <a:effectLst>
                  <a:glow rad="228600">
                    <a:srgbClr val="000000"/>
                  </a:glow>
                </a:effectLst>
              </a:rPr>
              <a:t>– 2 Corinthians </a:t>
            </a:r>
            <a:r>
              <a:rPr lang="en-US" sz="4000" dirty="0">
                <a:effectLst>
                  <a:glow rad="228600">
                    <a:srgbClr val="000000"/>
                  </a:glow>
                </a:effectLst>
              </a:rPr>
              <a:t>6:17 </a:t>
            </a:r>
            <a:endParaRPr lang="en-US" sz="4000" dirty="0" smtClean="0">
              <a:effectLst>
                <a:glow rad="228600">
                  <a:srgbClr val="000000"/>
                </a:glow>
              </a:effectLst>
            </a:endParaRPr>
          </a:p>
          <a:p>
            <a:pPr marL="0" indent="0" algn="just">
              <a:buNone/>
            </a:pPr>
            <a:r>
              <a:rPr lang="en-US" sz="4000" dirty="0" smtClean="0">
                <a:effectLst>
                  <a:glow rad="228600">
                    <a:srgbClr val="000000"/>
                  </a:glow>
                </a:effectLst>
              </a:rPr>
              <a:t>2. Be ready with an answer – 1 Peter 3:15</a:t>
            </a:r>
          </a:p>
          <a:p>
            <a:pPr marL="0" indent="0" algn="just">
              <a:buNone/>
            </a:pPr>
            <a:r>
              <a:rPr lang="en-US" sz="4000" dirty="0">
                <a:effectLst>
                  <a:glow rad="228600">
                    <a:srgbClr val="000000"/>
                  </a:glow>
                </a:effectLst>
              </a:rPr>
              <a:t>3. Be </a:t>
            </a:r>
            <a:r>
              <a:rPr lang="en-US" sz="4000" dirty="0" smtClean="0">
                <a:effectLst>
                  <a:glow rad="228600">
                    <a:srgbClr val="000000"/>
                  </a:glow>
                </a:effectLst>
              </a:rPr>
              <a:t>patient – 2 Timothy 2:23-26</a:t>
            </a:r>
          </a:p>
          <a:p>
            <a:pPr marL="0" indent="0" algn="just">
              <a:buNone/>
            </a:pPr>
            <a:r>
              <a:rPr lang="en-US" sz="4000" dirty="0" smtClean="0">
                <a:effectLst>
                  <a:glow rad="228600">
                    <a:srgbClr val="000000"/>
                  </a:glow>
                </a:effectLst>
              </a:rPr>
              <a:t>4. Be loving – Luke 6:27</a:t>
            </a:r>
          </a:p>
          <a:p>
            <a:pPr marL="0" indent="0" algn="just">
              <a:buNone/>
            </a:pPr>
            <a:r>
              <a:rPr lang="en-US" sz="4000" dirty="0" smtClean="0">
                <a:effectLst>
                  <a:glow rad="228600">
                    <a:srgbClr val="000000"/>
                  </a:glow>
                </a:effectLst>
              </a:rPr>
              <a:t>5. Pray – Colossians 4:3</a:t>
            </a:r>
            <a:endParaRPr lang="en-US" sz="4000" dirty="0">
              <a:effectLst>
                <a:glow rad="228600">
                  <a:srgbClr val="000000"/>
                </a:glow>
              </a:effectLst>
            </a:endParaRPr>
          </a:p>
          <a:p>
            <a:pPr marL="0" indent="0" algn="just">
              <a:buNone/>
            </a:pPr>
            <a:endParaRPr lang="en-US" sz="40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400" dirty="0" smtClean="0">
                <a:effectLst>
                  <a:glow rad="228600">
                    <a:srgbClr val="030400"/>
                  </a:glow>
                  <a:outerShdw blurRad="50800" dist="63500" dir="2700000" algn="tl" rotWithShape="0">
                    <a:srgbClr val="000000">
                      <a:alpha val="48000"/>
                    </a:srgbClr>
                  </a:outerShdw>
                </a:effectLst>
                <a:latin typeface="+mn-lt"/>
              </a:rPr>
              <a:t>Day to Day Evangelists</a:t>
            </a:r>
            <a:endParaRPr lang="en-US" sz="64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847748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3733800"/>
          </a:xfrm>
        </p:spPr>
        <p:txBody>
          <a:bodyPr>
            <a:noAutofit/>
          </a:bodyPr>
          <a:lstStyle/>
          <a:p>
            <a:pPr marL="0" indent="0" algn="just">
              <a:buNone/>
            </a:pPr>
            <a:r>
              <a:rPr lang="en-US" sz="4000" i="1" dirty="0" smtClean="0">
                <a:effectLst>
                  <a:glow rad="228600">
                    <a:srgbClr val="000000"/>
                  </a:glow>
                </a:effectLst>
              </a:rPr>
              <a:t>let </a:t>
            </a:r>
            <a:r>
              <a:rPr lang="en-US" sz="4000" i="1" dirty="0">
                <a:effectLst>
                  <a:glow rad="228600">
                    <a:srgbClr val="000000"/>
                  </a:glow>
                </a:effectLst>
              </a:rPr>
              <a:t>him know that he who turns a sinner from the error of his way will save a soul from death and cover a multitude of sins</a:t>
            </a:r>
            <a:r>
              <a:rPr lang="en-US" sz="4000" dirty="0" smtClean="0">
                <a:effectLst>
                  <a:glow rad="228600">
                    <a:srgbClr val="000000"/>
                  </a:glow>
                </a:effectLst>
              </a:rPr>
              <a:t>.</a:t>
            </a:r>
            <a:r>
              <a:rPr lang="en-US" sz="4000" dirty="0">
                <a:effectLst>
                  <a:glow rad="228600">
                    <a:srgbClr val="000000"/>
                  </a:glow>
                </a:effectLst>
              </a:rPr>
              <a:t> </a:t>
            </a:r>
            <a:r>
              <a:rPr lang="en-US" sz="4000" dirty="0" smtClean="0">
                <a:effectLst>
                  <a:glow rad="228600">
                    <a:srgbClr val="000000"/>
                  </a:glow>
                </a:effectLst>
              </a:rPr>
              <a:t>																			James </a:t>
            </a:r>
            <a:r>
              <a:rPr lang="en-US" sz="4000" dirty="0">
                <a:effectLst>
                  <a:glow rad="228600">
                    <a:srgbClr val="000000"/>
                  </a:glow>
                </a:effectLst>
              </a:rPr>
              <a:t>5:20 </a:t>
            </a:r>
            <a:endParaRPr lang="en-US" sz="40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400" dirty="0" smtClean="0">
                <a:effectLst>
                  <a:glow rad="228600">
                    <a:srgbClr val="030400"/>
                  </a:glow>
                  <a:outerShdw blurRad="50800" dist="63500" dir="2700000" algn="tl" rotWithShape="0">
                    <a:srgbClr val="000000">
                      <a:alpha val="48000"/>
                    </a:srgbClr>
                  </a:outerShdw>
                </a:effectLst>
                <a:latin typeface="+mn-lt"/>
              </a:rPr>
              <a:t>Day to Day Evangelists</a:t>
            </a:r>
            <a:endParaRPr lang="en-US" sz="64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9178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47786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04812" y="438150"/>
            <a:ext cx="8315325" cy="3505200"/>
          </a:xfrm>
        </p:spPr>
        <p:txBody>
          <a:bodyPr>
            <a:noAutofit/>
          </a:bodyPr>
          <a:lstStyle/>
          <a:p>
            <a:pPr marL="0" indent="0" algn="just">
              <a:buNone/>
            </a:pPr>
            <a:r>
              <a:rPr lang="en-US" sz="4800" i="1" dirty="0" smtClean="0">
                <a:effectLst>
                  <a:glow rad="228600">
                    <a:srgbClr val="000000"/>
                  </a:glow>
                </a:effectLst>
              </a:rPr>
              <a:t>“What </a:t>
            </a:r>
            <a:r>
              <a:rPr lang="en-US" sz="4800" i="1" dirty="0">
                <a:effectLst>
                  <a:glow rad="228600">
                    <a:srgbClr val="000000"/>
                  </a:glow>
                </a:effectLst>
              </a:rPr>
              <a:t>must I do to be saved</a:t>
            </a:r>
            <a:r>
              <a:rPr lang="en-US" sz="4800" i="1" dirty="0" smtClean="0">
                <a:effectLst>
                  <a:glow rad="228600">
                    <a:srgbClr val="000000"/>
                  </a:glow>
                </a:effectLst>
              </a:rPr>
              <a:t>?" 							</a:t>
            </a:r>
            <a:r>
              <a:rPr lang="en-US" sz="4800" dirty="0" smtClean="0">
                <a:effectLst>
                  <a:glow rad="228600">
                    <a:srgbClr val="000000"/>
                  </a:glow>
                </a:effectLst>
              </a:rPr>
              <a:t>Acts 16:30</a:t>
            </a:r>
          </a:p>
          <a:p>
            <a:pPr marL="0" indent="0" algn="just">
              <a:buNone/>
            </a:pPr>
            <a:endParaRPr lang="en-US" sz="4000" dirty="0">
              <a:effectLst>
                <a:glow rad="228600">
                  <a:srgbClr val="000000"/>
                </a:glow>
              </a:effectLst>
            </a:endParaRPr>
          </a:p>
        </p:txBody>
      </p:sp>
    </p:spTree>
    <p:extLst>
      <p:ext uri="{BB962C8B-B14F-4D97-AF65-F5344CB8AC3E}">
        <p14:creationId xmlns:p14="http://schemas.microsoft.com/office/powerpoint/2010/main" val="1381159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04812" y="438150"/>
            <a:ext cx="8315325" cy="3505200"/>
          </a:xfrm>
        </p:spPr>
        <p:txBody>
          <a:bodyPr>
            <a:noAutofit/>
          </a:bodyPr>
          <a:lstStyle/>
          <a:p>
            <a:pPr marL="0" indent="0" algn="just">
              <a:buNone/>
            </a:pPr>
            <a:r>
              <a:rPr lang="en-US" sz="4800" i="1" dirty="0" smtClean="0">
                <a:effectLst>
                  <a:glow rad="228600">
                    <a:srgbClr val="000000"/>
                  </a:glow>
                </a:effectLst>
              </a:rPr>
              <a:t>“</a:t>
            </a:r>
            <a:r>
              <a:rPr lang="en-US" sz="4800" i="1" dirty="0" smtClean="0">
                <a:solidFill>
                  <a:srgbClr val="FFFF00"/>
                </a:solidFill>
                <a:effectLst>
                  <a:glow rad="228600">
                    <a:srgbClr val="000000"/>
                  </a:glow>
                </a:effectLst>
              </a:rPr>
              <a:t>What</a:t>
            </a:r>
            <a:r>
              <a:rPr lang="en-US" sz="4800" i="1" dirty="0" smtClean="0">
                <a:effectLst>
                  <a:glow rad="228600">
                    <a:srgbClr val="000000"/>
                  </a:glow>
                </a:effectLst>
              </a:rPr>
              <a:t> </a:t>
            </a:r>
            <a:r>
              <a:rPr lang="en-US" sz="4800" i="1" dirty="0">
                <a:effectLst>
                  <a:glow rad="228600">
                    <a:srgbClr val="000000"/>
                  </a:glow>
                </a:effectLst>
              </a:rPr>
              <a:t>must I do to be saved</a:t>
            </a:r>
            <a:r>
              <a:rPr lang="en-US" sz="4800" i="1" dirty="0" smtClean="0">
                <a:effectLst>
                  <a:glow rad="228600">
                    <a:srgbClr val="000000"/>
                  </a:glow>
                </a:effectLst>
              </a:rPr>
              <a:t>?" 							</a:t>
            </a:r>
            <a:r>
              <a:rPr lang="en-US" sz="4800" dirty="0" smtClean="0">
                <a:effectLst>
                  <a:glow rad="228600">
                    <a:srgbClr val="000000"/>
                  </a:glow>
                </a:effectLst>
              </a:rPr>
              <a:t>Acts 16:30</a:t>
            </a:r>
          </a:p>
          <a:p>
            <a:pPr marL="0" indent="0" algn="just">
              <a:buNone/>
            </a:pPr>
            <a:r>
              <a:rPr lang="en-US" sz="4000" dirty="0" smtClean="0">
                <a:effectLst>
                  <a:glow rad="228600">
                    <a:srgbClr val="000000"/>
                  </a:glow>
                </a:effectLst>
              </a:rPr>
              <a:t>A question of connection</a:t>
            </a:r>
            <a:endParaRPr lang="en-US" sz="4000" dirty="0">
              <a:effectLst>
                <a:glow rad="228600">
                  <a:srgbClr val="000000"/>
                </a:glow>
              </a:effectLst>
            </a:endParaRPr>
          </a:p>
        </p:txBody>
      </p:sp>
    </p:spTree>
    <p:extLst>
      <p:ext uri="{BB962C8B-B14F-4D97-AF65-F5344CB8AC3E}">
        <p14:creationId xmlns:p14="http://schemas.microsoft.com/office/powerpoint/2010/main" val="42302011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04812" y="438150"/>
            <a:ext cx="8315325" cy="3505200"/>
          </a:xfrm>
        </p:spPr>
        <p:txBody>
          <a:bodyPr>
            <a:noAutofit/>
          </a:bodyPr>
          <a:lstStyle/>
          <a:p>
            <a:pPr marL="0" indent="0" algn="just">
              <a:buNone/>
            </a:pPr>
            <a:r>
              <a:rPr lang="en-US" sz="4800" i="1" dirty="0" smtClean="0">
                <a:effectLst>
                  <a:glow rad="228600">
                    <a:srgbClr val="000000"/>
                  </a:glow>
                </a:effectLst>
              </a:rPr>
              <a:t>“What </a:t>
            </a:r>
            <a:r>
              <a:rPr lang="en-US" sz="4800" i="1" dirty="0">
                <a:solidFill>
                  <a:srgbClr val="FFFF00"/>
                </a:solidFill>
                <a:effectLst>
                  <a:glow rad="228600">
                    <a:srgbClr val="000000"/>
                  </a:glow>
                </a:effectLst>
              </a:rPr>
              <a:t>must</a:t>
            </a:r>
            <a:r>
              <a:rPr lang="en-US" sz="4800" i="1" dirty="0">
                <a:effectLst>
                  <a:glow rad="228600">
                    <a:srgbClr val="000000"/>
                  </a:glow>
                </a:effectLst>
              </a:rPr>
              <a:t> I do to be saved</a:t>
            </a:r>
            <a:r>
              <a:rPr lang="en-US" sz="4800" i="1" dirty="0" smtClean="0">
                <a:effectLst>
                  <a:glow rad="228600">
                    <a:srgbClr val="000000"/>
                  </a:glow>
                </a:effectLst>
              </a:rPr>
              <a:t>?" 							</a:t>
            </a:r>
            <a:r>
              <a:rPr lang="en-US" sz="4800" dirty="0" smtClean="0">
                <a:effectLst>
                  <a:glow rad="228600">
                    <a:srgbClr val="000000"/>
                  </a:glow>
                </a:effectLst>
              </a:rPr>
              <a:t>Acts 16:30</a:t>
            </a:r>
          </a:p>
          <a:p>
            <a:pPr marL="0" indent="0" algn="just">
              <a:buNone/>
            </a:pPr>
            <a:r>
              <a:rPr lang="en-US" sz="4000" dirty="0">
                <a:effectLst>
                  <a:glow rad="228600">
                    <a:srgbClr val="000000"/>
                  </a:glow>
                </a:effectLst>
              </a:rPr>
              <a:t>A question of </a:t>
            </a:r>
            <a:r>
              <a:rPr lang="en-US" sz="4000" dirty="0" smtClean="0">
                <a:effectLst>
                  <a:glow rad="228600">
                    <a:srgbClr val="000000"/>
                  </a:glow>
                </a:effectLst>
              </a:rPr>
              <a:t>connection</a:t>
            </a:r>
          </a:p>
          <a:p>
            <a:pPr marL="0" indent="0" algn="just">
              <a:buNone/>
            </a:pPr>
            <a:r>
              <a:rPr lang="en-US" sz="4000" dirty="0" smtClean="0">
                <a:effectLst>
                  <a:glow rad="228600">
                    <a:srgbClr val="000000"/>
                  </a:glow>
                </a:effectLst>
              </a:rPr>
              <a:t>A requirement </a:t>
            </a:r>
          </a:p>
          <a:p>
            <a:pPr marL="0" indent="0" algn="just">
              <a:buNone/>
            </a:pPr>
            <a:endParaRPr lang="en-US" sz="4000" dirty="0">
              <a:effectLst>
                <a:glow rad="228600">
                  <a:srgbClr val="000000"/>
                </a:glow>
              </a:effectLst>
            </a:endParaRPr>
          </a:p>
        </p:txBody>
      </p:sp>
    </p:spTree>
    <p:extLst>
      <p:ext uri="{BB962C8B-B14F-4D97-AF65-F5344CB8AC3E}">
        <p14:creationId xmlns:p14="http://schemas.microsoft.com/office/powerpoint/2010/main" val="279898560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04812" y="438150"/>
            <a:ext cx="8315325" cy="3505200"/>
          </a:xfrm>
        </p:spPr>
        <p:txBody>
          <a:bodyPr>
            <a:noAutofit/>
          </a:bodyPr>
          <a:lstStyle/>
          <a:p>
            <a:pPr marL="0" indent="0" algn="just">
              <a:buNone/>
            </a:pPr>
            <a:r>
              <a:rPr lang="en-US" sz="4800" i="1" dirty="0" smtClean="0">
                <a:effectLst>
                  <a:glow rad="228600">
                    <a:srgbClr val="000000"/>
                  </a:glow>
                </a:effectLst>
              </a:rPr>
              <a:t>“What </a:t>
            </a:r>
            <a:r>
              <a:rPr lang="en-US" sz="4800" i="1" dirty="0">
                <a:effectLst>
                  <a:glow rad="228600">
                    <a:srgbClr val="000000"/>
                  </a:glow>
                </a:effectLst>
              </a:rPr>
              <a:t>must </a:t>
            </a:r>
            <a:r>
              <a:rPr lang="en-US" sz="4800" i="1" dirty="0">
                <a:solidFill>
                  <a:srgbClr val="FFFF00"/>
                </a:solidFill>
                <a:effectLst>
                  <a:glow rad="228600">
                    <a:srgbClr val="000000"/>
                  </a:glow>
                </a:effectLst>
              </a:rPr>
              <a:t>I</a:t>
            </a:r>
            <a:r>
              <a:rPr lang="en-US" sz="4800" i="1" dirty="0">
                <a:effectLst>
                  <a:glow rad="228600">
                    <a:srgbClr val="000000"/>
                  </a:glow>
                </a:effectLst>
              </a:rPr>
              <a:t> do to be saved</a:t>
            </a:r>
            <a:r>
              <a:rPr lang="en-US" sz="4800" i="1" dirty="0" smtClean="0">
                <a:effectLst>
                  <a:glow rad="228600">
                    <a:srgbClr val="000000"/>
                  </a:glow>
                </a:effectLst>
              </a:rPr>
              <a:t>?" 							</a:t>
            </a:r>
            <a:r>
              <a:rPr lang="en-US" sz="4800" dirty="0" smtClean="0">
                <a:effectLst>
                  <a:glow rad="228600">
                    <a:srgbClr val="000000"/>
                  </a:glow>
                </a:effectLst>
              </a:rPr>
              <a:t>Acts 16:30</a:t>
            </a:r>
          </a:p>
          <a:p>
            <a:pPr marL="0" indent="0" algn="just">
              <a:buNone/>
            </a:pPr>
            <a:r>
              <a:rPr lang="en-US" sz="4000" dirty="0">
                <a:effectLst>
                  <a:glow rad="228600">
                    <a:srgbClr val="000000"/>
                  </a:glow>
                </a:effectLst>
              </a:rPr>
              <a:t>A question of </a:t>
            </a:r>
            <a:r>
              <a:rPr lang="en-US" sz="4000" dirty="0" smtClean="0">
                <a:effectLst>
                  <a:glow rad="228600">
                    <a:srgbClr val="000000"/>
                  </a:glow>
                </a:effectLst>
              </a:rPr>
              <a:t>connection</a:t>
            </a:r>
          </a:p>
          <a:p>
            <a:pPr marL="0" indent="0" algn="just">
              <a:buNone/>
            </a:pPr>
            <a:r>
              <a:rPr lang="en-US" sz="4000" dirty="0" smtClean="0">
                <a:effectLst>
                  <a:glow rad="228600">
                    <a:srgbClr val="000000"/>
                  </a:glow>
                </a:effectLst>
              </a:rPr>
              <a:t>A requirement </a:t>
            </a:r>
          </a:p>
          <a:p>
            <a:pPr marL="0" indent="0" algn="just">
              <a:buNone/>
            </a:pPr>
            <a:r>
              <a:rPr lang="en-US" sz="4000" dirty="0" smtClean="0">
                <a:effectLst>
                  <a:glow rad="228600">
                    <a:srgbClr val="000000"/>
                  </a:glow>
                </a:effectLst>
              </a:rPr>
              <a:t>The individual</a:t>
            </a:r>
            <a:endParaRPr lang="en-US" sz="4000" dirty="0">
              <a:effectLst>
                <a:glow rad="228600">
                  <a:srgbClr val="000000"/>
                </a:glow>
              </a:effectLst>
            </a:endParaRPr>
          </a:p>
        </p:txBody>
      </p:sp>
    </p:spTree>
    <p:extLst>
      <p:ext uri="{BB962C8B-B14F-4D97-AF65-F5344CB8AC3E}">
        <p14:creationId xmlns:p14="http://schemas.microsoft.com/office/powerpoint/2010/main" val="19042289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04812" y="438150"/>
            <a:ext cx="8315325" cy="4705350"/>
          </a:xfrm>
        </p:spPr>
        <p:txBody>
          <a:bodyPr>
            <a:noAutofit/>
          </a:bodyPr>
          <a:lstStyle/>
          <a:p>
            <a:pPr marL="0" indent="0" algn="just">
              <a:buNone/>
            </a:pPr>
            <a:r>
              <a:rPr lang="en-US" sz="4800" i="1" dirty="0" smtClean="0">
                <a:effectLst>
                  <a:glow rad="228600">
                    <a:srgbClr val="000000"/>
                  </a:glow>
                </a:effectLst>
              </a:rPr>
              <a:t>“What </a:t>
            </a:r>
            <a:r>
              <a:rPr lang="en-US" sz="4800" i="1" dirty="0">
                <a:effectLst>
                  <a:glow rad="228600">
                    <a:srgbClr val="000000"/>
                  </a:glow>
                </a:effectLst>
              </a:rPr>
              <a:t>must I </a:t>
            </a:r>
            <a:r>
              <a:rPr lang="en-US" sz="4800" i="1" dirty="0">
                <a:solidFill>
                  <a:srgbClr val="FFFF00"/>
                </a:solidFill>
                <a:effectLst>
                  <a:glow rad="228600">
                    <a:srgbClr val="000000"/>
                  </a:glow>
                </a:effectLst>
              </a:rPr>
              <a:t>do</a:t>
            </a:r>
            <a:r>
              <a:rPr lang="en-US" sz="4800" i="1" dirty="0">
                <a:effectLst>
                  <a:glow rad="228600">
                    <a:srgbClr val="000000"/>
                  </a:glow>
                </a:effectLst>
              </a:rPr>
              <a:t> to be saved</a:t>
            </a:r>
            <a:r>
              <a:rPr lang="en-US" sz="4800" i="1" dirty="0" smtClean="0">
                <a:effectLst>
                  <a:glow rad="228600">
                    <a:srgbClr val="000000"/>
                  </a:glow>
                </a:effectLst>
              </a:rPr>
              <a:t>?" 							</a:t>
            </a:r>
            <a:r>
              <a:rPr lang="en-US" sz="4800" dirty="0" smtClean="0">
                <a:effectLst>
                  <a:glow rad="228600">
                    <a:srgbClr val="000000"/>
                  </a:glow>
                </a:effectLst>
              </a:rPr>
              <a:t>Acts 16:30</a:t>
            </a:r>
          </a:p>
          <a:p>
            <a:pPr marL="0" indent="0" algn="just">
              <a:buNone/>
            </a:pPr>
            <a:r>
              <a:rPr lang="en-US" sz="4000" dirty="0">
                <a:effectLst>
                  <a:glow rad="228600">
                    <a:srgbClr val="000000"/>
                  </a:glow>
                </a:effectLst>
              </a:rPr>
              <a:t>A question of </a:t>
            </a:r>
            <a:r>
              <a:rPr lang="en-US" sz="4000" dirty="0" smtClean="0">
                <a:effectLst>
                  <a:glow rad="228600">
                    <a:srgbClr val="000000"/>
                  </a:glow>
                </a:effectLst>
              </a:rPr>
              <a:t>connection</a:t>
            </a:r>
          </a:p>
          <a:p>
            <a:pPr marL="0" indent="0" algn="just">
              <a:buNone/>
            </a:pPr>
            <a:r>
              <a:rPr lang="en-US" sz="4000" dirty="0" smtClean="0">
                <a:effectLst>
                  <a:glow rad="228600">
                    <a:srgbClr val="000000"/>
                  </a:glow>
                </a:effectLst>
              </a:rPr>
              <a:t>A requirement </a:t>
            </a:r>
          </a:p>
          <a:p>
            <a:pPr marL="0" indent="0" algn="just">
              <a:buNone/>
            </a:pPr>
            <a:r>
              <a:rPr lang="en-US" sz="4000" dirty="0" smtClean="0">
                <a:effectLst>
                  <a:glow rad="228600">
                    <a:srgbClr val="000000"/>
                  </a:glow>
                </a:effectLst>
              </a:rPr>
              <a:t>The individual</a:t>
            </a:r>
          </a:p>
          <a:p>
            <a:pPr marL="0" indent="0" algn="just">
              <a:buNone/>
            </a:pPr>
            <a:r>
              <a:rPr lang="en-US" sz="4000" dirty="0" smtClean="0">
                <a:effectLst>
                  <a:glow rad="228600">
                    <a:srgbClr val="000000"/>
                  </a:glow>
                </a:effectLst>
              </a:rPr>
              <a:t>Action or behavior</a:t>
            </a:r>
            <a:endParaRPr lang="en-US" sz="4000" dirty="0">
              <a:effectLst>
                <a:glow rad="228600">
                  <a:srgbClr val="000000"/>
                </a:glow>
              </a:effectLst>
            </a:endParaRPr>
          </a:p>
        </p:txBody>
      </p:sp>
    </p:spTree>
    <p:extLst>
      <p:ext uri="{BB962C8B-B14F-4D97-AF65-F5344CB8AC3E}">
        <p14:creationId xmlns:p14="http://schemas.microsoft.com/office/powerpoint/2010/main" val="390737721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04812" y="438150"/>
            <a:ext cx="8315325" cy="4705350"/>
          </a:xfrm>
        </p:spPr>
        <p:txBody>
          <a:bodyPr>
            <a:noAutofit/>
          </a:bodyPr>
          <a:lstStyle/>
          <a:p>
            <a:pPr marL="0" indent="0" algn="just">
              <a:buNone/>
            </a:pPr>
            <a:r>
              <a:rPr lang="en-US" sz="4800" i="1" dirty="0" smtClean="0">
                <a:effectLst>
                  <a:glow rad="228600">
                    <a:srgbClr val="000000"/>
                  </a:glow>
                </a:effectLst>
              </a:rPr>
              <a:t>“What </a:t>
            </a:r>
            <a:r>
              <a:rPr lang="en-US" sz="4800" i="1" dirty="0">
                <a:effectLst>
                  <a:glow rad="228600">
                    <a:srgbClr val="000000"/>
                  </a:glow>
                </a:effectLst>
              </a:rPr>
              <a:t>must I do </a:t>
            </a:r>
            <a:r>
              <a:rPr lang="en-US" sz="4800" i="1" dirty="0">
                <a:solidFill>
                  <a:srgbClr val="FFFF00"/>
                </a:solidFill>
                <a:effectLst>
                  <a:glow rad="228600">
                    <a:srgbClr val="000000"/>
                  </a:glow>
                </a:effectLst>
              </a:rPr>
              <a:t>to be saved</a:t>
            </a:r>
            <a:r>
              <a:rPr lang="en-US" sz="4800" i="1" dirty="0" smtClean="0">
                <a:effectLst>
                  <a:glow rad="228600">
                    <a:srgbClr val="000000"/>
                  </a:glow>
                </a:effectLst>
              </a:rPr>
              <a:t>?" 							</a:t>
            </a:r>
            <a:r>
              <a:rPr lang="en-US" sz="4800" dirty="0" smtClean="0">
                <a:effectLst>
                  <a:glow rad="228600">
                    <a:srgbClr val="000000"/>
                  </a:glow>
                </a:effectLst>
              </a:rPr>
              <a:t>Acts 16:30</a:t>
            </a:r>
          </a:p>
          <a:p>
            <a:pPr marL="0" indent="0" algn="just">
              <a:buNone/>
            </a:pPr>
            <a:r>
              <a:rPr lang="en-US" sz="4000" dirty="0">
                <a:effectLst>
                  <a:glow rad="228600">
                    <a:srgbClr val="000000"/>
                  </a:glow>
                </a:effectLst>
              </a:rPr>
              <a:t>A question of </a:t>
            </a:r>
            <a:r>
              <a:rPr lang="en-US" sz="4000" dirty="0" smtClean="0">
                <a:effectLst>
                  <a:glow rad="228600">
                    <a:srgbClr val="000000"/>
                  </a:glow>
                </a:effectLst>
              </a:rPr>
              <a:t>connection</a:t>
            </a:r>
          </a:p>
          <a:p>
            <a:pPr marL="0" indent="0" algn="just">
              <a:buNone/>
            </a:pPr>
            <a:r>
              <a:rPr lang="en-US" sz="4000" dirty="0" smtClean="0">
                <a:effectLst>
                  <a:glow rad="228600">
                    <a:srgbClr val="000000"/>
                  </a:glow>
                </a:effectLst>
              </a:rPr>
              <a:t>A requirement </a:t>
            </a:r>
          </a:p>
          <a:p>
            <a:pPr marL="0" indent="0" algn="just">
              <a:buNone/>
            </a:pPr>
            <a:r>
              <a:rPr lang="en-US" sz="4000" dirty="0" smtClean="0">
                <a:effectLst>
                  <a:glow rad="228600">
                    <a:srgbClr val="000000"/>
                  </a:glow>
                </a:effectLst>
              </a:rPr>
              <a:t>The individual</a:t>
            </a:r>
          </a:p>
          <a:p>
            <a:pPr marL="0" indent="0" algn="just">
              <a:buNone/>
            </a:pPr>
            <a:r>
              <a:rPr lang="en-US" sz="4000" dirty="0" smtClean="0">
                <a:effectLst>
                  <a:glow rad="228600">
                    <a:srgbClr val="000000"/>
                  </a:glow>
                </a:effectLst>
              </a:rPr>
              <a:t>Action or behavior</a:t>
            </a:r>
          </a:p>
          <a:p>
            <a:pPr marL="0" indent="0" algn="just">
              <a:buNone/>
            </a:pPr>
            <a:r>
              <a:rPr lang="en-US" sz="4000" dirty="0" smtClean="0">
                <a:effectLst>
                  <a:glow rad="228600">
                    <a:srgbClr val="000000"/>
                  </a:glow>
                </a:effectLst>
              </a:rPr>
              <a:t>Transformed to escape</a:t>
            </a:r>
            <a:endParaRPr lang="en-US" sz="4000" dirty="0">
              <a:effectLst>
                <a:glow rad="228600">
                  <a:srgbClr val="000000"/>
                </a:glow>
              </a:effectLst>
            </a:endParaRPr>
          </a:p>
        </p:txBody>
      </p:sp>
    </p:spTree>
    <p:extLst>
      <p:ext uri="{BB962C8B-B14F-4D97-AF65-F5344CB8AC3E}">
        <p14:creationId xmlns:p14="http://schemas.microsoft.com/office/powerpoint/2010/main" val="38128848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04812" y="438150"/>
            <a:ext cx="8662988" cy="4495800"/>
          </a:xfrm>
        </p:spPr>
        <p:txBody>
          <a:bodyPr>
            <a:noAutofit/>
          </a:bodyPr>
          <a:lstStyle/>
          <a:p>
            <a:pPr marL="0" indent="0" algn="just">
              <a:buNone/>
            </a:pPr>
            <a:r>
              <a:rPr lang="en-US" sz="4800" i="1" dirty="0" smtClean="0">
                <a:effectLst>
                  <a:glow rad="228600">
                    <a:srgbClr val="000000"/>
                  </a:glow>
                </a:effectLst>
              </a:rPr>
              <a:t>“What </a:t>
            </a:r>
            <a:r>
              <a:rPr lang="en-US" sz="4800" i="1" dirty="0">
                <a:effectLst>
                  <a:glow rad="228600">
                    <a:srgbClr val="000000"/>
                  </a:glow>
                </a:effectLst>
              </a:rPr>
              <a:t>must I do to be saved</a:t>
            </a:r>
            <a:r>
              <a:rPr lang="en-US" sz="4800" i="1" dirty="0" smtClean="0">
                <a:effectLst>
                  <a:glow rad="228600">
                    <a:srgbClr val="000000"/>
                  </a:glow>
                </a:effectLst>
              </a:rPr>
              <a:t>?" 							</a:t>
            </a:r>
            <a:r>
              <a:rPr lang="en-US" sz="4800" dirty="0" smtClean="0">
                <a:effectLst>
                  <a:glow rad="228600">
                    <a:srgbClr val="000000"/>
                  </a:glow>
                </a:effectLst>
              </a:rPr>
              <a:t>Acts 16:30</a:t>
            </a:r>
          </a:p>
          <a:p>
            <a:pPr marL="0" indent="0" algn="just">
              <a:buNone/>
            </a:pPr>
            <a:r>
              <a:rPr lang="en-US" sz="4000" dirty="0" smtClean="0">
                <a:effectLst>
                  <a:glow rad="228600">
                    <a:srgbClr val="000000"/>
                  </a:glow>
                </a:effectLst>
              </a:rPr>
              <a:t>“Believe on the Lord” – Acts 16:30</a:t>
            </a:r>
          </a:p>
          <a:p>
            <a:pPr marL="0" indent="0" algn="just">
              <a:buNone/>
            </a:pPr>
            <a:r>
              <a:rPr lang="en-US" sz="4000" dirty="0" smtClean="0">
                <a:effectLst>
                  <a:glow rad="228600">
                    <a:srgbClr val="000000"/>
                  </a:glow>
                </a:effectLst>
              </a:rPr>
              <a:t>“Confess with your mouth” – Rom. 10:9</a:t>
            </a:r>
          </a:p>
          <a:p>
            <a:pPr marL="0" indent="0" algn="just">
              <a:buNone/>
            </a:pPr>
            <a:r>
              <a:rPr lang="en-US" sz="4000" dirty="0" smtClean="0">
                <a:effectLst>
                  <a:glow rad="228600">
                    <a:srgbClr val="000000"/>
                  </a:glow>
                </a:effectLst>
              </a:rPr>
              <a:t>“Repent of your sins” – Acts 2:38</a:t>
            </a:r>
          </a:p>
          <a:p>
            <a:pPr marL="0" indent="0" algn="just">
              <a:buNone/>
            </a:pPr>
            <a:r>
              <a:rPr lang="en-US" sz="4000" dirty="0" smtClean="0">
                <a:effectLst>
                  <a:glow rad="228600">
                    <a:srgbClr val="000000"/>
                  </a:glow>
                </a:effectLst>
              </a:rPr>
              <a:t>“Be baptized” – Acts 22:16</a:t>
            </a:r>
          </a:p>
          <a:p>
            <a:pPr marL="0" indent="0" algn="just">
              <a:buNone/>
            </a:pPr>
            <a:endParaRPr lang="en-US" sz="4000" dirty="0">
              <a:effectLst>
                <a:glow rad="228600">
                  <a:srgbClr val="000000"/>
                </a:glow>
              </a:effectLst>
            </a:endParaRPr>
          </a:p>
        </p:txBody>
      </p:sp>
    </p:spTree>
    <p:extLst>
      <p:ext uri="{BB962C8B-B14F-4D97-AF65-F5344CB8AC3E}">
        <p14:creationId xmlns:p14="http://schemas.microsoft.com/office/powerpoint/2010/main" val="9614880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600" y="1428750"/>
            <a:ext cx="8610601" cy="3622222"/>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r>
              <a:rPr lang="en-US" sz="3000" dirty="0">
                <a:effectLst>
                  <a:glow rad="228600">
                    <a:srgbClr val="03080D"/>
                  </a:glow>
                </a:effectLst>
              </a:rPr>
              <a:t>PM Bible Class (Livestream)  			5:00  PM</a:t>
            </a:r>
          </a:p>
          <a:p>
            <a:pPr marL="0" indent="0">
              <a:buNone/>
            </a:pPr>
            <a:r>
              <a:rPr lang="en-US" sz="3000" b="1" dirty="0">
                <a:effectLst>
                  <a:glow rad="228600">
                    <a:srgbClr val="03080D"/>
                  </a:glow>
                </a:effectLst>
              </a:rPr>
              <a:t>Wednesday</a:t>
            </a: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6155045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76143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56489363"/>
              </p:ext>
            </p:extLst>
          </p:nvPr>
        </p:nvGraphicFramePr>
        <p:xfrm>
          <a:off x="-100013" y="-1"/>
          <a:ext cx="9244012" cy="514350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4622006">
                  <a:extLst>
                    <a:ext uri="{9D8B030D-6E8A-4147-A177-3AD203B41FA5}">
                      <a16:colId xmlns:a16="http://schemas.microsoft.com/office/drawing/2014/main" xmlns="" val="20000"/>
                    </a:ext>
                  </a:extLst>
                </a:gridCol>
                <a:gridCol w="4622006">
                  <a:extLst>
                    <a:ext uri="{9D8B030D-6E8A-4147-A177-3AD203B41FA5}">
                      <a16:colId xmlns:a16="http://schemas.microsoft.com/office/drawing/2014/main" xmlns="" val="20001"/>
                    </a:ext>
                  </a:extLst>
                </a:gridCol>
              </a:tblGrid>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Scripture Reading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Lamar McDonald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3"/>
                  </a:ext>
                </a:extLst>
              </a:tr>
              <a:tr h="428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Lamar McDonald / Anthony Ward</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4"/>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5"/>
                  </a:ext>
                </a:extLst>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Collection</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Lamar McDonald / Anthony Ward</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6"/>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7"/>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8"/>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Ryan Sollars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3585053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
            <a:ext cx="9144000" cy="5684520"/>
          </a:xfrm>
          <a:prstGeom prst="rect">
            <a:avLst/>
          </a:prstGeom>
        </p:spPr>
      </p:pic>
      <p:sp>
        <p:nvSpPr>
          <p:cNvPr id="5" name="Rectangle 2"/>
          <p:cNvSpPr>
            <a:spLocks noGrp="1" noRot="1" noChangeArrowheads="1"/>
          </p:cNvSpPr>
          <p:nvPr>
            <p:ph type="title"/>
          </p:nvPr>
        </p:nvSpPr>
        <p:spPr>
          <a:xfrm>
            <a:off x="4038600" y="22860"/>
            <a:ext cx="5105400" cy="2320290"/>
          </a:xfrm>
        </p:spPr>
        <p:txBody>
          <a:bodyPr>
            <a:noAutofit/>
          </a:bodyPr>
          <a:lstStyle/>
          <a:p>
            <a:pPr algn="ctr" eaLnBrk="1" hangingPunct="1">
              <a:defRPr/>
            </a:pPr>
            <a:r>
              <a:rPr lang="en-US" sz="6600" dirty="0" err="1"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1499928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3733800"/>
          </a:xfrm>
        </p:spPr>
        <p:txBody>
          <a:bodyPr>
            <a:noAutofit/>
          </a:bodyPr>
          <a:lstStyle/>
          <a:p>
            <a:pPr marL="0" indent="0" algn="just">
              <a:buNone/>
            </a:pPr>
            <a:r>
              <a:rPr lang="en-US" sz="3800" dirty="0" smtClean="0">
                <a:effectLst>
                  <a:glow rad="228600">
                    <a:srgbClr val="000000"/>
                  </a:glow>
                </a:effectLst>
              </a:rPr>
              <a:t>"</a:t>
            </a:r>
            <a:r>
              <a:rPr lang="en-US" sz="3800" i="1" dirty="0">
                <a:effectLst>
                  <a:glow rad="228600">
                    <a:srgbClr val="000000"/>
                  </a:glow>
                </a:effectLst>
              </a:rPr>
              <a:t>The blind see and the lame walk; the lepers are cleansed and the deaf hear; the dead are </a:t>
            </a:r>
            <a:r>
              <a:rPr lang="en-US" sz="3800" i="1" dirty="0" smtClean="0">
                <a:effectLst>
                  <a:glow rad="228600">
                    <a:srgbClr val="000000"/>
                  </a:glow>
                </a:effectLst>
              </a:rPr>
              <a:t>raised </a:t>
            </a:r>
            <a:r>
              <a:rPr lang="en-US" sz="3800" i="1" dirty="0">
                <a:effectLst>
                  <a:glow rad="228600">
                    <a:srgbClr val="000000"/>
                  </a:glow>
                </a:effectLst>
              </a:rPr>
              <a:t>up and the poor have </a:t>
            </a:r>
            <a:r>
              <a:rPr lang="en-US" sz="3800" b="1" i="1" dirty="0" smtClean="0">
                <a:effectLst>
                  <a:glow rad="228600">
                    <a:srgbClr val="000000"/>
                  </a:glow>
                </a:effectLst>
              </a:rPr>
              <a:t>the gospel preached</a:t>
            </a:r>
            <a:r>
              <a:rPr lang="en-US" sz="3800" i="1" dirty="0" smtClean="0">
                <a:effectLst>
                  <a:glow rad="228600">
                    <a:srgbClr val="000000"/>
                  </a:glow>
                </a:effectLst>
              </a:rPr>
              <a:t> to them</a:t>
            </a:r>
            <a:r>
              <a:rPr lang="en-US" sz="3800" dirty="0" smtClean="0">
                <a:effectLst>
                  <a:glow rad="228600">
                    <a:srgbClr val="000000"/>
                  </a:glow>
                </a:effectLst>
              </a:rPr>
              <a:t>” 												Matthew </a:t>
            </a:r>
            <a:r>
              <a:rPr lang="en-US" sz="3800" dirty="0">
                <a:effectLst>
                  <a:glow rad="228600">
                    <a:srgbClr val="000000"/>
                  </a:glow>
                </a:effectLst>
              </a:rPr>
              <a:t>11:5 </a:t>
            </a:r>
            <a:endParaRPr lang="en-US" sz="3800" dirty="0" smtClean="0">
              <a:effectLst>
                <a:glow rad="228600">
                  <a:srgbClr val="000000"/>
                </a:glow>
              </a:effectLst>
            </a:endParaRPr>
          </a:p>
          <a:p>
            <a:pPr marL="0" indent="0" algn="just">
              <a:buNone/>
            </a:pPr>
            <a:endParaRPr lang="en-US" sz="38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6721137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4114800"/>
          </a:xfrm>
        </p:spPr>
        <p:txBody>
          <a:bodyPr>
            <a:noAutofit/>
          </a:bodyPr>
          <a:lstStyle/>
          <a:p>
            <a:pPr marL="0" indent="0" algn="just">
              <a:buNone/>
            </a:pPr>
            <a:r>
              <a:rPr lang="en-US" sz="3800" dirty="0" smtClean="0">
                <a:effectLst>
                  <a:glow rad="228600">
                    <a:srgbClr val="000000"/>
                  </a:glow>
                </a:effectLst>
              </a:rPr>
              <a:t>The Gospel: the New Testament</a:t>
            </a:r>
          </a:p>
          <a:p>
            <a:pPr marL="0" indent="0" algn="just">
              <a:buNone/>
            </a:pPr>
            <a:r>
              <a:rPr lang="en-US" sz="3800" i="1" dirty="0" smtClean="0">
                <a:effectLst>
                  <a:glow rad="228600">
                    <a:srgbClr val="000000"/>
                  </a:glow>
                </a:effectLst>
              </a:rPr>
              <a:t>The </a:t>
            </a:r>
            <a:r>
              <a:rPr lang="en-US" sz="3800" i="1" dirty="0">
                <a:effectLst>
                  <a:glow rad="228600">
                    <a:srgbClr val="000000"/>
                  </a:glow>
                </a:effectLst>
              </a:rPr>
              <a:t>law is not made for a righteous person, but for the lawless </a:t>
            </a:r>
            <a:r>
              <a:rPr lang="en-US" sz="3800" i="1" dirty="0" smtClean="0">
                <a:effectLst>
                  <a:glow rad="228600">
                    <a:srgbClr val="000000"/>
                  </a:glow>
                </a:effectLst>
              </a:rPr>
              <a:t>…… and if </a:t>
            </a:r>
            <a:r>
              <a:rPr lang="en-US" sz="3800" i="1" dirty="0">
                <a:effectLst>
                  <a:glow rad="228600">
                    <a:srgbClr val="000000"/>
                  </a:glow>
                </a:effectLst>
              </a:rPr>
              <a:t>there is any other thing that is contrary to sound </a:t>
            </a:r>
            <a:r>
              <a:rPr lang="en-US" sz="3800" i="1" dirty="0" smtClean="0">
                <a:effectLst>
                  <a:glow rad="228600">
                    <a:srgbClr val="000000"/>
                  </a:glow>
                </a:effectLst>
              </a:rPr>
              <a:t>doctrine, </a:t>
            </a:r>
            <a:r>
              <a:rPr lang="en-US" sz="3800" i="1" dirty="0">
                <a:effectLst>
                  <a:glow rad="228600">
                    <a:srgbClr val="000000"/>
                  </a:glow>
                </a:effectLst>
              </a:rPr>
              <a:t>according to the glorious gospel of the blessed God which was committed to my trust</a:t>
            </a:r>
            <a:r>
              <a:rPr lang="en-US" sz="3800" dirty="0" smtClean="0">
                <a:effectLst>
                  <a:glow rad="228600">
                    <a:srgbClr val="000000"/>
                  </a:glow>
                </a:effectLst>
              </a:rPr>
              <a:t>. 			</a:t>
            </a:r>
            <a:r>
              <a:rPr lang="en-US" sz="3800" dirty="0" smtClean="0">
                <a:effectLst>
                  <a:glow rad="228600">
                    <a:srgbClr val="000000"/>
                  </a:glow>
                </a:effectLst>
              </a:rPr>
              <a:t>1 </a:t>
            </a:r>
            <a:r>
              <a:rPr lang="en-US" sz="3800" dirty="0" smtClean="0">
                <a:effectLst>
                  <a:glow rad="228600">
                    <a:srgbClr val="000000"/>
                  </a:glow>
                </a:effectLst>
              </a:rPr>
              <a:t>Timothy </a:t>
            </a:r>
            <a:r>
              <a:rPr lang="en-US" sz="3800" dirty="0" smtClean="0">
                <a:effectLst>
                  <a:glow rad="228600">
                    <a:srgbClr val="000000"/>
                  </a:glow>
                </a:effectLst>
              </a:rPr>
              <a:t>1:9,10-11</a:t>
            </a:r>
            <a:endParaRPr lang="en-US" sz="38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1775412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4114800"/>
          </a:xfrm>
        </p:spPr>
        <p:txBody>
          <a:bodyPr>
            <a:noAutofit/>
          </a:bodyPr>
          <a:lstStyle/>
          <a:p>
            <a:pPr marL="0" indent="0" algn="just">
              <a:buNone/>
            </a:pPr>
            <a:r>
              <a:rPr lang="en-US" sz="3800" dirty="0" smtClean="0">
                <a:effectLst>
                  <a:glow rad="228600">
                    <a:srgbClr val="000000"/>
                  </a:glow>
                </a:effectLst>
              </a:rPr>
              <a:t>The Gospel: the New Testament</a:t>
            </a:r>
          </a:p>
          <a:p>
            <a:pPr marL="0" indent="0" algn="just">
              <a:buNone/>
            </a:pPr>
            <a:r>
              <a:rPr lang="en-US" sz="3800" i="1" dirty="0" smtClean="0">
                <a:effectLst>
                  <a:glow rad="228600">
                    <a:srgbClr val="000000"/>
                  </a:glow>
                </a:effectLst>
              </a:rPr>
              <a:t>The </a:t>
            </a:r>
            <a:r>
              <a:rPr lang="en-US" sz="3800" i="1" dirty="0">
                <a:solidFill>
                  <a:srgbClr val="FFFF00"/>
                </a:solidFill>
                <a:effectLst>
                  <a:glow rad="228600">
                    <a:srgbClr val="000000"/>
                  </a:glow>
                </a:effectLst>
              </a:rPr>
              <a:t>law</a:t>
            </a:r>
            <a:r>
              <a:rPr lang="en-US" sz="3800" i="1" dirty="0">
                <a:effectLst>
                  <a:glow rad="228600">
                    <a:srgbClr val="000000"/>
                  </a:glow>
                </a:effectLst>
              </a:rPr>
              <a:t> is not made for a righteous person, but for the lawless </a:t>
            </a:r>
            <a:r>
              <a:rPr lang="en-US" sz="3800" i="1" dirty="0" smtClean="0">
                <a:effectLst>
                  <a:glow rad="228600">
                    <a:srgbClr val="000000"/>
                  </a:glow>
                </a:effectLst>
              </a:rPr>
              <a:t>…… and if </a:t>
            </a:r>
            <a:r>
              <a:rPr lang="en-US" sz="3800" i="1" dirty="0">
                <a:effectLst>
                  <a:glow rad="228600">
                    <a:srgbClr val="000000"/>
                  </a:glow>
                </a:effectLst>
              </a:rPr>
              <a:t>there is any other thing that is contrary to </a:t>
            </a:r>
            <a:r>
              <a:rPr lang="en-US" sz="3800" i="1" dirty="0">
                <a:solidFill>
                  <a:srgbClr val="FFFF00"/>
                </a:solidFill>
                <a:effectLst>
                  <a:glow rad="228600">
                    <a:srgbClr val="000000"/>
                  </a:glow>
                </a:effectLst>
              </a:rPr>
              <a:t>sound</a:t>
            </a:r>
            <a:r>
              <a:rPr lang="en-US" sz="3800" i="1" dirty="0">
                <a:effectLst>
                  <a:glow rad="228600">
                    <a:srgbClr val="000000"/>
                  </a:glow>
                </a:effectLst>
              </a:rPr>
              <a:t> </a:t>
            </a:r>
            <a:r>
              <a:rPr lang="en-US" sz="3800" i="1" dirty="0" smtClean="0">
                <a:solidFill>
                  <a:srgbClr val="FFFF00"/>
                </a:solidFill>
                <a:effectLst>
                  <a:glow rad="228600">
                    <a:srgbClr val="000000"/>
                  </a:glow>
                </a:effectLst>
              </a:rPr>
              <a:t>doctrine</a:t>
            </a:r>
            <a:r>
              <a:rPr lang="en-US" sz="3800" i="1" dirty="0" smtClean="0">
                <a:effectLst>
                  <a:glow rad="228600">
                    <a:srgbClr val="000000"/>
                  </a:glow>
                </a:effectLst>
              </a:rPr>
              <a:t>, </a:t>
            </a:r>
            <a:r>
              <a:rPr lang="en-US" sz="3800" i="1" dirty="0">
                <a:effectLst>
                  <a:glow rad="228600">
                    <a:srgbClr val="000000"/>
                  </a:glow>
                </a:effectLst>
              </a:rPr>
              <a:t>according to the glorious </a:t>
            </a:r>
            <a:r>
              <a:rPr lang="en-US" sz="3800" i="1" dirty="0">
                <a:solidFill>
                  <a:srgbClr val="FFFF00"/>
                </a:solidFill>
                <a:effectLst>
                  <a:glow rad="228600">
                    <a:srgbClr val="000000"/>
                  </a:glow>
                </a:effectLst>
              </a:rPr>
              <a:t>gospel</a:t>
            </a:r>
            <a:r>
              <a:rPr lang="en-US" sz="3800" i="1" dirty="0">
                <a:effectLst>
                  <a:glow rad="228600">
                    <a:srgbClr val="000000"/>
                  </a:glow>
                </a:effectLst>
              </a:rPr>
              <a:t> of the blessed God which was committed to my trust</a:t>
            </a:r>
            <a:r>
              <a:rPr lang="en-US" sz="3800" dirty="0" smtClean="0">
                <a:effectLst>
                  <a:glow rad="228600">
                    <a:srgbClr val="000000"/>
                  </a:glow>
                </a:effectLst>
              </a:rPr>
              <a:t>. 			1 Timothy 9,10-11</a:t>
            </a: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9148333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00150"/>
            <a:ext cx="8610600" cy="4114800"/>
          </a:xfrm>
        </p:spPr>
        <p:txBody>
          <a:bodyPr>
            <a:noAutofit/>
          </a:bodyPr>
          <a:lstStyle/>
          <a:p>
            <a:pPr marL="0" indent="0" algn="just">
              <a:buNone/>
            </a:pPr>
            <a:r>
              <a:rPr lang="en-US" sz="3800" dirty="0" smtClean="0">
                <a:effectLst>
                  <a:glow rad="228600">
                    <a:srgbClr val="000000"/>
                  </a:glow>
                </a:effectLst>
              </a:rPr>
              <a:t>Is evangelism to the lost only?</a:t>
            </a:r>
          </a:p>
          <a:p>
            <a:pPr marL="0" indent="0" algn="just">
              <a:buNone/>
            </a:pPr>
            <a:r>
              <a:rPr lang="en-US" sz="3800" i="1" dirty="0" smtClean="0">
                <a:effectLst>
                  <a:glow rad="228600">
                    <a:srgbClr val="000000"/>
                  </a:glow>
                </a:effectLst>
              </a:rPr>
              <a:t>So</a:t>
            </a:r>
            <a:r>
              <a:rPr lang="en-US" sz="3800" i="1" dirty="0">
                <a:effectLst>
                  <a:glow rad="228600">
                    <a:srgbClr val="000000"/>
                  </a:glow>
                </a:effectLst>
              </a:rPr>
              <a:t>, as much as is in me, I am ready to preach the gospel to you who are in </a:t>
            </a:r>
            <a:r>
              <a:rPr lang="en-US" sz="3800" i="1" dirty="0" smtClean="0">
                <a:effectLst>
                  <a:glow rad="228600">
                    <a:srgbClr val="000000"/>
                  </a:glow>
                </a:effectLst>
              </a:rPr>
              <a:t>Rome</a:t>
            </a:r>
            <a:r>
              <a:rPr lang="en-US" sz="3800" dirty="0" smtClean="0">
                <a:effectLst>
                  <a:glow rad="228600">
                    <a:srgbClr val="000000"/>
                  </a:glow>
                </a:effectLst>
              </a:rPr>
              <a:t>. 							Romans 1:15a </a:t>
            </a:r>
          </a:p>
          <a:p>
            <a:pPr marL="0" indent="0" algn="just">
              <a:buNone/>
            </a:pPr>
            <a:endParaRPr lang="en-US" sz="38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34475" cy="1089660"/>
          </a:xfrm>
        </p:spPr>
        <p:txBody>
          <a:bodyPr>
            <a:noAutofit/>
          </a:bodyPr>
          <a:lstStyle/>
          <a:p>
            <a:pPr algn="ctr" eaLnBrk="1" hangingPunct="1">
              <a:defRPr/>
            </a:pPr>
            <a:r>
              <a:rPr lang="en-US" sz="6600" dirty="0" smtClean="0">
                <a:effectLst>
                  <a:glow rad="228600">
                    <a:srgbClr val="030400"/>
                  </a:glow>
                  <a:outerShdw blurRad="50800" dist="63500" dir="2700000" algn="tl" rotWithShape="0">
                    <a:srgbClr val="000000">
                      <a:alpha val="48000"/>
                    </a:srgbClr>
                  </a:outerShdw>
                </a:effectLst>
                <a:latin typeface="+mn-lt"/>
              </a:rPr>
              <a:t>Evangelism</a:t>
            </a:r>
            <a:endParaRPr lang="en-US" sz="6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2683108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452378</TotalTime>
  <Words>1412</Words>
  <Application>Microsoft Office PowerPoint</Application>
  <PresentationFormat>On-screen Show (16:9)</PresentationFormat>
  <Paragraphs>198</Paragraphs>
  <Slides>30</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Bell MT</vt:lpstr>
      <vt:lpstr>Calibri</vt:lpstr>
      <vt:lpstr>Calibri Light</vt:lpstr>
      <vt:lpstr>Lucida Sans Unicode</vt:lpstr>
      <vt:lpstr>system-ui</vt:lpstr>
      <vt:lpstr>Times New Roman</vt:lpstr>
      <vt:lpstr>Wingdings</vt:lpstr>
      <vt:lpstr>Office Theme</vt:lpstr>
      <vt:lpstr>Welcome!</vt:lpstr>
      <vt:lpstr>John 8:21-30</vt:lpstr>
      <vt:lpstr>Welcome!</vt:lpstr>
      <vt:lpstr>PowerPoint Presentation</vt:lpstr>
      <vt:lpstr>Ev-Angelism</vt:lpstr>
      <vt:lpstr>Evangelism</vt:lpstr>
      <vt:lpstr>Evangelism</vt:lpstr>
      <vt:lpstr>Evangelism</vt:lpstr>
      <vt:lpstr>Evangelism</vt:lpstr>
      <vt:lpstr>Evangelism</vt:lpstr>
      <vt:lpstr>Evangelism</vt:lpstr>
      <vt:lpstr>Evangelism</vt:lpstr>
      <vt:lpstr>Evangelism</vt:lpstr>
      <vt:lpstr>Evangelism</vt:lpstr>
      <vt:lpstr>Evangelism</vt:lpstr>
      <vt:lpstr>Day to Day Evangelists</vt:lpstr>
      <vt:lpstr>Day to Day Evangelists</vt:lpstr>
      <vt:lpstr>Day to Day Evangelists</vt:lpstr>
      <vt:lpstr>Day to Day Evangelists</vt:lpstr>
      <vt:lpstr>Day to Day Evangelists</vt:lpstr>
      <vt:lpstr>Day to Day Evangelists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dc:title>
  <dc:creator>BRIAN HAINES</dc:creator>
  <cp:lastModifiedBy>Microsoft account</cp:lastModifiedBy>
  <cp:revision>1756</cp:revision>
  <dcterms:modified xsi:type="dcterms:W3CDTF">2022-01-10T17:18:28Z</dcterms:modified>
</cp:coreProperties>
</file>